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302" r:id="rId5"/>
    <p:sldId id="259" r:id="rId6"/>
    <p:sldId id="264" r:id="rId7"/>
    <p:sldId id="305" r:id="rId8"/>
    <p:sldId id="268" r:id="rId9"/>
    <p:sldId id="306" r:id="rId10"/>
    <p:sldId id="270" r:id="rId11"/>
    <p:sldId id="307" r:id="rId12"/>
    <p:sldId id="271" r:id="rId13"/>
    <p:sldId id="263" r:id="rId14"/>
    <p:sldId id="272" r:id="rId15"/>
    <p:sldId id="308" r:id="rId16"/>
    <p:sldId id="316" r:id="rId17"/>
    <p:sldId id="317" r:id="rId18"/>
    <p:sldId id="318" r:id="rId19"/>
    <p:sldId id="309" r:id="rId20"/>
    <p:sldId id="319" r:id="rId21"/>
    <p:sldId id="320" r:id="rId22"/>
    <p:sldId id="321" r:id="rId23"/>
    <p:sldId id="322" r:id="rId24"/>
    <p:sldId id="323" r:id="rId25"/>
    <p:sldId id="310" r:id="rId26"/>
    <p:sldId id="311" r:id="rId27"/>
    <p:sldId id="312" r:id="rId28"/>
    <p:sldId id="313" r:id="rId29"/>
    <p:sldId id="314" r:id="rId30"/>
    <p:sldId id="315" r:id="rId31"/>
    <p:sldId id="274" r:id="rId32"/>
    <p:sldId id="325" r:id="rId33"/>
    <p:sldId id="324" r:id="rId34"/>
    <p:sldId id="326" r:id="rId35"/>
    <p:sldId id="327" r:id="rId36"/>
    <p:sldId id="328" r:id="rId37"/>
    <p:sldId id="329" r:id="rId38"/>
    <p:sldId id="333" r:id="rId39"/>
    <p:sldId id="334" r:id="rId40"/>
    <p:sldId id="335" r:id="rId41"/>
    <p:sldId id="332" r:id="rId42"/>
    <p:sldId id="330" r:id="rId43"/>
    <p:sldId id="331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262" r:id="rId52"/>
    <p:sldId id="276" r:id="rId53"/>
    <p:sldId id="296" r:id="rId54"/>
    <p:sldId id="34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7C"/>
    <a:srgbClr val="A46E50"/>
    <a:srgbClr val="DC8697"/>
    <a:srgbClr val="51C8E9"/>
    <a:srgbClr val="E89E6C"/>
    <a:srgbClr val="FFFFFF"/>
    <a:srgbClr val="E6E6E6"/>
    <a:srgbClr val="4A7B82"/>
    <a:srgbClr val="57C0CE"/>
    <a:srgbClr val="2A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91D5-C6C0-4195-8AF6-7278D0E60984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E3F5-7FF3-45C5-A204-A38E91C6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1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 Christena </a:t>
            </a:r>
            <a:r>
              <a:rPr lang="en-US" dirty="0" err="1"/>
              <a:t>Nippert-Eng</a:t>
            </a:r>
            <a:endParaRPr lang="en-US" dirty="0"/>
          </a:p>
          <a:p>
            <a:r>
              <a:rPr lang="en-US"/>
              <a:t>Home and Work: Negotiating Boundaries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0E3F5-7FF3-45C5-A204-A38E91C68CF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Communicate – because everybody is stresses</a:t>
            </a:r>
          </a:p>
          <a:p>
            <a:r>
              <a:rPr lang="en-US" dirty="0"/>
              <a:t>Clarify Everything – because we are all changing the tires on a moving 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0E3F5-7FF3-45C5-A204-A38E91C68CF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F40ABD-F887-4150-A4A9-A1B177B36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29760-07E9-48EF-9BF0-88F774D25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607219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5453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3297-A18A-45F7-A8DE-EABE8D25B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80" y="320918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4C063-F9C5-42D5-90E6-18EC0038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A611-D896-4E3A-AF30-FDED9E79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3F00D-116C-428E-83D0-73185FBD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45C-2B0B-4912-990B-A628E247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D94A9-7BB0-454B-8D53-ED44A583C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86AD-3544-48A1-A1F0-E4CDEA61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C7DEB-1BB8-420D-ADF8-56FE93A5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9BD3-7A41-4E76-A50D-C08228D8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36CC26-C0B0-44DB-81C4-897BE132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A112D-6C72-4BA8-938F-9F9B23A0E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85189-F404-467D-8056-5D29BE6E1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C524B-B91E-4C43-9280-BDF9BBA4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9EA9F-9659-4AF5-BE10-0ECF1ED8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8A53-93F6-48F8-B943-6EDA7859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4BA4EB-BD88-4EB0-9F36-BDA0996D9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DDAC-62EB-425C-A5D2-38C54B48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3252-569F-4025-8580-9E420D1B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80FF-C5FE-4F33-AC86-35BD391E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75DF0-FBB6-4326-90E3-ECE6AC32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1686-B17A-4156-A3F4-39C84831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B752DBD-65B0-478B-9008-9DB66CDE7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05D1-99C6-4A6D-A432-112139D1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2173B-A550-4F3B-81DD-78D291E4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35C4-81A1-4F80-ADD8-D556BD0C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5FC09-FABA-47B2-AAFB-BC14EAF5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CF15-93B6-4941-8F1D-EBA19029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D12926E-8DBC-4156-B7A2-F74BE9B43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8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F3BD-2C12-46FF-9172-5215D318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3EE1-B5C0-42AA-A0B8-1551987DC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10B78-7E91-4B1D-A3BA-83B33C650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93249-DD51-4924-B3D2-0B3F78A8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C7907-A4C6-45F3-B921-C339D8B1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B1966-9720-4401-90A1-7AE2B142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AE30C11-6813-41B8-93A3-099FD3162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22ED-1633-47F4-A940-5AD99280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AF5B5-621D-4BBF-9492-CAD15EFF6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94A37-F76C-4FEF-9EAB-1C7CF49FE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909F2-0D09-4DB2-A1F2-AF1792BF6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04FC4-8B46-4520-A079-6EAF1C060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A79DA-0E28-467D-AFDB-4A0D0133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8F757-FA04-49D9-BA9F-0E35DB5F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F1F4A-1D6F-4200-8DDA-F609E8B4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6E58DB7-AC60-4496-A70C-0DE8A2CCA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6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32DD-F090-4513-A359-E80D7FF1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04EC3-BDDC-4193-93F7-A87D3CD3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AD6B7-7B34-4A86-9D6C-F3C923F7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720D2-D7A0-403C-91A7-8FFFA536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B96E193-45D5-4664-8C85-843313343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A0253-2127-4519-B6FF-909A8EAF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510D3-A73B-4854-B584-84E1A41F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877C-E7F0-42C6-A415-A800663D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B96D07E-2978-4040-974D-20CEB312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2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025A-D4D7-46AB-84CB-23447A30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E06-E027-4632-BC55-EBF996A57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19DB6-A285-4464-A3BD-7ACCCB571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60F32-9190-4B73-8985-0941B1B3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7D9A-15A2-4553-A436-F4556832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B137A-4713-4024-B434-BC5D3E35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E200057-D65F-40FA-B56D-BE0649FDB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6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FB52-0D91-4009-B38D-9E0AC78F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E08D7-D595-4CA4-8823-BB29C3F08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30C76-D4F9-49FE-8909-59DBD0430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CCDF2-FDFC-4DDA-A963-DB38A4D6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9621B-173F-476F-8AF3-CA93470A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D3306-5E2A-47C1-A754-21E336D1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A6D8BD4-7C2A-4674-8691-1E720996C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0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61EF8-E1F9-471D-B85A-8382D405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A5045-1F62-4D6A-ACB4-4DA49EBE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8AE51-FC41-4F32-AA23-30B06B25B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FD2C-7BBA-4C4D-8AA1-3E038A073B5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85603-90EB-49FB-AA43-47F8C6CE8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03D70-1EDC-4509-8924-95A0114DF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CB9B8-3333-42F1-BA24-14E1B77A6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4534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D7F0-6521-4ED3-93D9-854BC41A4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547258"/>
            <a:ext cx="6959100" cy="2387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Managing Hybrid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Attraction and Retention During The Great Resignation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90D44-04AF-4CBE-AC3B-CA70BBC9F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80" y="3209185"/>
            <a:ext cx="9144000" cy="17419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51C8E9"/>
                </a:solidFill>
              </a:rPr>
              <a:t>Tom Meier</a:t>
            </a:r>
          </a:p>
          <a:p>
            <a:r>
              <a:rPr lang="en-US" sz="3600" b="1" dirty="0" err="1">
                <a:solidFill>
                  <a:srgbClr val="51C8E9"/>
                </a:solidFill>
              </a:rPr>
              <a:t>Equis</a:t>
            </a:r>
            <a:r>
              <a:rPr lang="en-US" sz="3600" b="1" dirty="0">
                <a:solidFill>
                  <a:srgbClr val="51C8E9"/>
                </a:solidFill>
              </a:rPr>
              <a:t> Consulting</a:t>
            </a:r>
          </a:p>
        </p:txBody>
      </p:sp>
      <p:pic>
        <p:nvPicPr>
          <p:cNvPr id="1028" name="Picture 4" descr="Our hybrid workplace roadmap supports a flexible approach to work">
            <a:extLst>
              <a:ext uri="{FF2B5EF4-FFF2-40B4-BE49-F238E27FC236}">
                <a16:creationId xmlns:a16="http://schemas.microsoft.com/office/drawing/2014/main" id="{9141E915-079C-446F-8863-8883A6A5D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3018" r="16926"/>
          <a:stretch/>
        </p:blipFill>
        <p:spPr bwMode="auto">
          <a:xfrm rot="1153965">
            <a:off x="6901990" y="603339"/>
            <a:ext cx="2987441" cy="44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0A9568-04CF-489D-A684-089CD2171167}"/>
              </a:ext>
            </a:extLst>
          </p:cNvPr>
          <p:cNvSpPr txBox="1"/>
          <p:nvPr/>
        </p:nvSpPr>
        <p:spPr>
          <a:xfrm rot="1189393">
            <a:off x="7379263" y="3267109"/>
            <a:ext cx="142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AB7C"/>
                </a:solidFill>
              </a:rPr>
              <a:t>You Are</a:t>
            </a:r>
          </a:p>
          <a:p>
            <a:pPr algn="ctr"/>
            <a:r>
              <a:rPr lang="en-US" sz="2000" b="1" dirty="0">
                <a:solidFill>
                  <a:srgbClr val="FFAB7C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62819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Autonomy Looks Like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41A326-4430-4D00-AA48-540E693B0556}"/>
              </a:ext>
            </a:extLst>
          </p:cNvPr>
          <p:cNvSpPr txBox="1">
            <a:spLocks/>
          </p:cNvSpPr>
          <p:nvPr/>
        </p:nvSpPr>
        <p:spPr>
          <a:xfrm>
            <a:off x="3657600" y="4655711"/>
            <a:ext cx="2658789" cy="86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Take In Information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8E7CE7-F6B9-4419-9438-3E647DE79589}"/>
              </a:ext>
            </a:extLst>
          </p:cNvPr>
          <p:cNvSpPr txBox="1">
            <a:spLocks/>
          </p:cNvSpPr>
          <p:nvPr/>
        </p:nvSpPr>
        <p:spPr>
          <a:xfrm>
            <a:off x="8740921" y="4703003"/>
            <a:ext cx="2531191" cy="1532919"/>
          </a:xfrm>
          <a:prstGeom prst="rect">
            <a:avLst/>
          </a:prstGeom>
        </p:spPr>
        <p:txBody>
          <a:bodyPr vert="horz" lIns="89154" tIns="44577" rIns="89154" bIns="44577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1pPr>
            <a:lvl2pPr marL="561975" indent="-2190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useo 500" panose="02000000000000000000" pitchFamily="50" charset="0"/>
              <a:buChar char="–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Make Decisions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04932-62A4-4D47-B7FB-5C8F2B1BF8DF}"/>
              </a:ext>
            </a:extLst>
          </p:cNvPr>
          <p:cNvSpPr/>
          <p:nvPr/>
        </p:nvSpPr>
        <p:spPr>
          <a:xfrm>
            <a:off x="6316389" y="2125124"/>
            <a:ext cx="2248205" cy="20076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Manage Comfort</a:t>
            </a:r>
          </a:p>
        </p:txBody>
      </p:sp>
      <p:pic>
        <p:nvPicPr>
          <p:cNvPr id="14" name="Picture 2" descr="information-icon – Land Trust of Santa Cruz County">
            <a:extLst>
              <a:ext uri="{FF2B5EF4-FFF2-40B4-BE49-F238E27FC236}">
                <a16:creationId xmlns:a16="http://schemas.microsoft.com/office/drawing/2014/main" id="{381EB963-1353-45FB-8135-03660A87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78" y="2836145"/>
            <a:ext cx="1497382" cy="15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ecision SVG Vectors and Icons - SVG Repo Free SVG Icons">
            <a:extLst>
              <a:ext uri="{FF2B5EF4-FFF2-40B4-BE49-F238E27FC236}">
                <a16:creationId xmlns:a16="http://schemas.microsoft.com/office/drawing/2014/main" id="{AC6200E2-1220-4335-B1E9-37F16910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00" y="2795491"/>
            <a:ext cx="1441016" cy="14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ulb drawing brain, Picture #968614 bulb drawing brain">
            <a:extLst>
              <a:ext uri="{FF2B5EF4-FFF2-40B4-BE49-F238E27FC236}">
                <a16:creationId xmlns:a16="http://schemas.microsoft.com/office/drawing/2014/main" id="{211A47AC-415C-4588-850B-F53FCD92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44" y="2208991"/>
            <a:ext cx="3239052" cy="35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5FD862-8693-4B5F-86BF-4C57B420ADF5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10064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365125"/>
            <a:ext cx="653916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Autonomy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EC22F8-8C43-426C-B18F-5F6F8FF26178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41F823-EF1D-4AFE-9378-B142F4265F63}"/>
              </a:ext>
            </a:extLst>
          </p:cNvPr>
          <p:cNvSpPr txBox="1">
            <a:spLocks/>
          </p:cNvSpPr>
          <p:nvPr/>
        </p:nvSpPr>
        <p:spPr>
          <a:xfrm>
            <a:off x="3657599" y="1579669"/>
            <a:ext cx="8087427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 know what is expected of me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I have the materials and equipment I need to do my work right.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At work, I have the opportunity to do what I do best every day.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In the past seven days, I have received recognition or praise.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My supervisor, or someone at work, seems to care about me as a person.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There is someone at work who encourages my development.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At work, my opinions seem to count.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The mission or purpose of my company makes me feel my job is important.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My associates or fellow employees are committed to doing quality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 have a best friend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In the past six months, someone at work has talked to me about my progress.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In the past year, I have had opportunities at work to learn and grow.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5802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We All Want More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C01AAD-A23D-4018-86C9-01FB6A101CF4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A01C4-B5AC-4B59-A328-ACA3FD7075E5}"/>
              </a:ext>
            </a:extLst>
          </p:cNvPr>
          <p:cNvSpPr txBox="1">
            <a:spLocks/>
          </p:cNvSpPr>
          <p:nvPr/>
        </p:nvSpPr>
        <p:spPr>
          <a:xfrm>
            <a:off x="3657599" y="1845513"/>
            <a:ext cx="7190509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Autonomy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CONNECTION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Meaning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9261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We All Want More…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6F4209-E388-46F3-B04C-37065A579B50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D94CC-E5D1-414F-85D0-3F532F03AEA4}"/>
              </a:ext>
            </a:extLst>
          </p:cNvPr>
          <p:cNvSpPr txBox="1">
            <a:spLocks/>
          </p:cNvSpPr>
          <p:nvPr/>
        </p:nvSpPr>
        <p:spPr>
          <a:xfrm>
            <a:off x="3657600" y="1923016"/>
            <a:ext cx="7917873" cy="37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Unending social isolation (2 years) compounded by fear and inconsistent information from experts has caused us to need</a:t>
            </a:r>
          </a:p>
          <a:p>
            <a:pPr algn="l"/>
            <a:r>
              <a:rPr lang="en-US" sz="6000" b="1" dirty="0">
                <a:solidFill>
                  <a:srgbClr val="51C8E9"/>
                </a:solidFill>
              </a:rPr>
              <a:t>CONNECTION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0733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Connection Looks Like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41A326-4430-4D00-AA48-540E693B0556}"/>
              </a:ext>
            </a:extLst>
          </p:cNvPr>
          <p:cNvSpPr txBox="1">
            <a:spLocks/>
          </p:cNvSpPr>
          <p:nvPr/>
        </p:nvSpPr>
        <p:spPr>
          <a:xfrm>
            <a:off x="3657600" y="4655711"/>
            <a:ext cx="2658789" cy="86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Higher Purpose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8E7CE7-F6B9-4419-9438-3E647DE79589}"/>
              </a:ext>
            </a:extLst>
          </p:cNvPr>
          <p:cNvSpPr txBox="1">
            <a:spLocks/>
          </p:cNvSpPr>
          <p:nvPr/>
        </p:nvSpPr>
        <p:spPr>
          <a:xfrm>
            <a:off x="7826521" y="4750901"/>
            <a:ext cx="2531191" cy="1532919"/>
          </a:xfrm>
          <a:prstGeom prst="rect">
            <a:avLst/>
          </a:prstGeom>
        </p:spPr>
        <p:txBody>
          <a:bodyPr vert="horz" lIns="89154" tIns="44577" rIns="89154" bIns="44577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1pPr>
            <a:lvl2pPr marL="561975" indent="-2190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useo 500" panose="02000000000000000000" pitchFamily="50" charset="0"/>
              <a:buChar char="–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Common Enemy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FD862-8693-4B5F-86BF-4C57B420ADF5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pic>
        <p:nvPicPr>
          <p:cNvPr id="36866" name="Picture 2" descr="Hands clasped Images, Stock Photos &amp; Vectors | Shutterstock">
            <a:extLst>
              <a:ext uri="{FF2B5EF4-FFF2-40B4-BE49-F238E27FC236}">
                <a16:creationId xmlns:a16="http://schemas.microsoft.com/office/drawing/2014/main" id="{5BC0DE12-DC3B-4193-A55D-157D7ED55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5"/>
          <a:stretch/>
        </p:blipFill>
        <p:spPr bwMode="auto">
          <a:xfrm>
            <a:off x="3657600" y="2202289"/>
            <a:ext cx="2829590" cy="25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23,348 Thumbs Up Icon Illustrations &amp; Clip Art - iStock">
            <a:extLst>
              <a:ext uri="{FF2B5EF4-FFF2-40B4-BE49-F238E27FC236}">
                <a16:creationId xmlns:a16="http://schemas.microsoft.com/office/drawing/2014/main" id="{711FF455-F597-4506-AF3D-2988D187C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27323" r="8408" b="27323"/>
          <a:stretch/>
        </p:blipFill>
        <p:spPr bwMode="auto">
          <a:xfrm>
            <a:off x="7339598" y="2410694"/>
            <a:ext cx="3505036" cy="22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7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365125"/>
            <a:ext cx="684596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Connection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EC22F8-8C43-426C-B18F-5F6F8FF26178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4ED36E-84B6-440C-8E93-5BAA767B41AE}"/>
              </a:ext>
            </a:extLst>
          </p:cNvPr>
          <p:cNvSpPr txBox="1">
            <a:spLocks/>
          </p:cNvSpPr>
          <p:nvPr/>
        </p:nvSpPr>
        <p:spPr>
          <a:xfrm>
            <a:off x="3657599" y="1544901"/>
            <a:ext cx="8087427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 know what is expected of me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I have the materials and equipment I need to do my work right.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At work, I have the opportunity to do what I do best every day.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In the past seven days, I have received recognition or praise.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My supervisor, or someone at work, seems to care about me as a person.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There is someone at work who encourages my development.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At work, my opinions seem to count.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The mission or purpose of my company makes me feel my job is important.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My associates or fellow employees are committed to doing quality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I have a best friend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In the past six months, someone at work has talked to me about my progress.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In the past year, I have had opportunities at work to learn and grow.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4072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We All Want More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C01AAD-A23D-4018-86C9-01FB6A101CF4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A01C4-B5AC-4B59-A328-ACA3FD7075E5}"/>
              </a:ext>
            </a:extLst>
          </p:cNvPr>
          <p:cNvSpPr txBox="1">
            <a:spLocks/>
          </p:cNvSpPr>
          <p:nvPr/>
        </p:nvSpPr>
        <p:spPr>
          <a:xfrm>
            <a:off x="3657600" y="1845513"/>
            <a:ext cx="5910378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Autonomy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Connection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MEANING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7015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We All Want More…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6F4209-E388-46F3-B04C-37065A579B50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D9E1B1-3182-4D45-AE93-F41EFCDB5212}"/>
              </a:ext>
            </a:extLst>
          </p:cNvPr>
          <p:cNvSpPr txBox="1">
            <a:spLocks/>
          </p:cNvSpPr>
          <p:nvPr/>
        </p:nvSpPr>
        <p:spPr>
          <a:xfrm>
            <a:off x="3657600" y="1690688"/>
            <a:ext cx="7855527" cy="480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High pandemic mortality* rates, grief, and living in a state of unyielding emotional loss is causing us to demand </a:t>
            </a:r>
          </a:p>
          <a:p>
            <a:pPr algn="l"/>
            <a:r>
              <a:rPr lang="en-US" sz="6000" b="1" dirty="0">
                <a:solidFill>
                  <a:srgbClr val="51C8E9"/>
                </a:solidFill>
              </a:rPr>
              <a:t>MEANING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*W.H.O. 290,000 to 650,000 people die of flu-related causes every year worldwide. COVID-19 has killed over 5 million people worldwide in just 2 years.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0823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Meaning Looks Like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5FD862-8693-4B5F-86BF-4C57B420ADF5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3A8730-13F0-4877-9DD9-65ED53690008}"/>
              </a:ext>
            </a:extLst>
          </p:cNvPr>
          <p:cNvSpPr/>
          <p:nvPr/>
        </p:nvSpPr>
        <p:spPr>
          <a:xfrm>
            <a:off x="3743714" y="1764605"/>
            <a:ext cx="4569566" cy="462533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FA56ED-EB49-412A-AC92-54B4E6F928B6}"/>
              </a:ext>
            </a:extLst>
          </p:cNvPr>
          <p:cNvSpPr txBox="1"/>
          <p:nvPr/>
        </p:nvSpPr>
        <p:spPr>
          <a:xfrm>
            <a:off x="5164949" y="1850664"/>
            <a:ext cx="2101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9466D-A8ED-4FD7-8AED-2066F90B9DDC}"/>
              </a:ext>
            </a:extLst>
          </p:cNvPr>
          <p:cNvSpPr txBox="1"/>
          <p:nvPr/>
        </p:nvSpPr>
        <p:spPr>
          <a:xfrm>
            <a:off x="5164949" y="3294441"/>
            <a:ext cx="200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2DBF2-D509-441E-A82E-D88F414E405A}"/>
              </a:ext>
            </a:extLst>
          </p:cNvPr>
          <p:cNvSpPr txBox="1"/>
          <p:nvPr/>
        </p:nvSpPr>
        <p:spPr>
          <a:xfrm>
            <a:off x="8537149" y="1833968"/>
            <a:ext cx="1750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</a:rPr>
              <a:t>HOW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C71A28-8BF3-483E-9528-4DC25FA7D7A0}"/>
              </a:ext>
            </a:extLst>
          </p:cNvPr>
          <p:cNvSpPr txBox="1"/>
          <p:nvPr/>
        </p:nvSpPr>
        <p:spPr>
          <a:xfrm>
            <a:off x="8564943" y="2826376"/>
            <a:ext cx="2046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45A34D-55BE-45B0-9C59-C74F516BFCA8}"/>
              </a:ext>
            </a:extLst>
          </p:cNvPr>
          <p:cNvSpPr txBox="1"/>
          <p:nvPr/>
        </p:nvSpPr>
        <p:spPr>
          <a:xfrm>
            <a:off x="8571726" y="3818784"/>
            <a:ext cx="1681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DC8697"/>
                </a:solidFill>
              </a:rPr>
              <a:t>WHY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5EBD86-4D3B-4105-86B9-E2D38AB7D77A}"/>
              </a:ext>
            </a:extLst>
          </p:cNvPr>
          <p:cNvSpPr/>
          <p:nvPr/>
        </p:nvSpPr>
        <p:spPr>
          <a:xfrm>
            <a:off x="4346939" y="2558550"/>
            <a:ext cx="3363116" cy="32603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Heart with solid fill">
            <a:extLst>
              <a:ext uri="{FF2B5EF4-FFF2-40B4-BE49-F238E27FC236}">
                <a16:creationId xmlns:a16="http://schemas.microsoft.com/office/drawing/2014/main" id="{666FA7B9-AE62-49CD-BEEB-F83B8421F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84" y="3104172"/>
            <a:ext cx="3285628" cy="29795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5F1B7F-1476-48F6-8945-9D0DCD3D444E}"/>
              </a:ext>
            </a:extLst>
          </p:cNvPr>
          <p:cNvSpPr txBox="1"/>
          <p:nvPr/>
        </p:nvSpPr>
        <p:spPr>
          <a:xfrm>
            <a:off x="5370481" y="2865553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Vision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0E6EED-4023-44D8-8028-9661F347A13D}"/>
              </a:ext>
            </a:extLst>
          </p:cNvPr>
          <p:cNvSpPr txBox="1"/>
          <p:nvPr/>
        </p:nvSpPr>
        <p:spPr>
          <a:xfrm>
            <a:off x="5091963" y="4077272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48982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365125"/>
            <a:ext cx="684596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EC22F8-8C43-426C-B18F-5F6F8FF26178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pic>
        <p:nvPicPr>
          <p:cNvPr id="9" name="Picture 8" descr="A piece of paper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DEB392E5-3C29-4AED-A02A-2B797065F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70000"/>
          </a:blip>
          <a:srcRect b="10550"/>
          <a:stretch/>
        </p:blipFill>
        <p:spPr>
          <a:xfrm>
            <a:off x="3657598" y="1722264"/>
            <a:ext cx="6539165" cy="43694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0EAE26-5B92-4CDE-859C-1D522DAB99AC}"/>
              </a:ext>
            </a:extLst>
          </p:cNvPr>
          <p:cNvSpPr txBox="1">
            <a:spLocks/>
          </p:cNvSpPr>
          <p:nvPr/>
        </p:nvSpPr>
        <p:spPr>
          <a:xfrm>
            <a:off x="3657598" y="4529574"/>
            <a:ext cx="5448197" cy="1733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</a:rPr>
              <a:t>What’s Your</a:t>
            </a:r>
          </a:p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</a:rPr>
              <a:t>Noble “Why”?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8179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XL Fiberglass Automatic Oversized Golf Umbrella Factory China - TOP  Umbrella Co.,Ltd">
            <a:extLst>
              <a:ext uri="{FF2B5EF4-FFF2-40B4-BE49-F238E27FC236}">
                <a16:creationId xmlns:a16="http://schemas.microsoft.com/office/drawing/2014/main" id="{8B273153-16E8-4FE4-943E-B752416F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0947">
            <a:off x="8575323" y="3312484"/>
            <a:ext cx="2833805" cy="28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Quote For Today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21A849-9E26-49BA-B412-94B6E61ACCB8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C32660-C214-4227-9E62-FF057C545540}"/>
              </a:ext>
            </a:extLst>
          </p:cNvPr>
          <p:cNvSpPr txBox="1"/>
          <p:nvPr/>
        </p:nvSpPr>
        <p:spPr>
          <a:xfrm>
            <a:off x="3789218" y="1690688"/>
            <a:ext cx="6781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727A80"/>
                </a:solidFill>
                <a:latin typeface="+mj-lt"/>
              </a:rPr>
              <a:t>“We can’t wait for the storm to blow over…</a:t>
            </a:r>
          </a:p>
          <a:p>
            <a:r>
              <a:rPr lang="en-US" sz="4000" i="1" dirty="0">
                <a:solidFill>
                  <a:srgbClr val="727A80"/>
                </a:solidFill>
                <a:latin typeface="+mj-lt"/>
                <a:cs typeface="Arial" pitchFamily="34" charset="0"/>
              </a:rPr>
              <a:t>We have to learn how to work in the rain!”</a:t>
            </a:r>
          </a:p>
          <a:p>
            <a:endParaRPr lang="en-US" sz="4000" dirty="0">
              <a:solidFill>
                <a:srgbClr val="727A80"/>
              </a:solidFill>
              <a:latin typeface="Futura"/>
              <a:cs typeface="Arial" pitchFamily="34" charset="0"/>
            </a:endParaRPr>
          </a:p>
          <a:p>
            <a:endParaRPr lang="en-US" sz="2400" dirty="0">
              <a:solidFill>
                <a:srgbClr val="727A80"/>
              </a:solidFill>
              <a:latin typeface="Futura"/>
              <a:cs typeface="Arial" pitchFamily="34" charset="0"/>
            </a:endParaRPr>
          </a:p>
          <a:p>
            <a:r>
              <a:rPr lang="en-US" sz="2400" dirty="0">
                <a:solidFill>
                  <a:srgbClr val="727A80"/>
                </a:solidFill>
                <a:latin typeface="Futura"/>
                <a:cs typeface="Arial" pitchFamily="34" charset="0"/>
              </a:rPr>
              <a:t> - Jennifer Granholm</a:t>
            </a:r>
          </a:p>
          <a:p>
            <a:endParaRPr lang="en-US" sz="2400" dirty="0">
              <a:solidFill>
                <a:srgbClr val="727A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64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365125"/>
            <a:ext cx="684596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EC22F8-8C43-426C-B18F-5F6F8FF26178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2AE297-2824-482E-82C7-E03BADE4F76B}"/>
              </a:ext>
            </a:extLst>
          </p:cNvPr>
          <p:cNvSpPr txBox="1">
            <a:spLocks/>
          </p:cNvSpPr>
          <p:nvPr/>
        </p:nvSpPr>
        <p:spPr>
          <a:xfrm>
            <a:off x="3657599" y="1579669"/>
            <a:ext cx="8087427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 know what is expected of me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I have the materials and equipment I need to do my work right.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At work, I have the opportunity to do what I do best every day.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In the past seven days, I have received recognition or praise.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My supervisor, or someone at work, seems to care about me as a person.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There is someone at work who encourages my development.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At work, my opinions seem to count.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The mission or purpose of my company makes me feel my job is important.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b="1" i="1" dirty="0">
                <a:solidFill>
                  <a:schemeClr val="accent1"/>
                </a:solidFill>
              </a:rPr>
              <a:t>My associates or fellow employees are committed to doing quality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I have a best friend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In the past six months, someone at work has talked to me about my progress.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accent1"/>
                </a:solidFill>
              </a:rPr>
              <a:t>In the past year, I have had opportunities at work to learn and grow.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3976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EC22F8-8C43-426C-B18F-5F6F8FF26178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73BFA5-9D98-4F47-82F2-F2F7819AB9F7}"/>
              </a:ext>
            </a:extLst>
          </p:cNvPr>
          <p:cNvSpPr txBox="1">
            <a:spLocks/>
          </p:cNvSpPr>
          <p:nvPr/>
        </p:nvSpPr>
        <p:spPr>
          <a:xfrm>
            <a:off x="3587404" y="1008617"/>
            <a:ext cx="6865851" cy="537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Great Resignation is </a:t>
            </a:r>
            <a:r>
              <a:rPr lang="en-US" sz="4800" b="1" dirty="0">
                <a:solidFill>
                  <a:schemeClr val="accent1"/>
                </a:solidFill>
                <a:latin typeface="Calibri" panose="020F0502020204030204"/>
              </a:rPr>
              <a:t>an emotional migration. </a:t>
            </a:r>
          </a:p>
          <a:p>
            <a:pPr algn="l"/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We are all feeling a powerful need to </a:t>
            </a:r>
            <a:r>
              <a:rPr lang="en-US" sz="4800" b="1" dirty="0">
                <a:solidFill>
                  <a:schemeClr val="accent1"/>
                </a:solidFill>
                <a:latin typeface="Calibri" panose="020F0502020204030204"/>
              </a:rPr>
              <a:t>choose</a:t>
            </a:r>
            <a:r>
              <a:rPr lang="en-US" sz="48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who we </a:t>
            </a:r>
            <a:r>
              <a:rPr lang="en-US" sz="4800" b="1" dirty="0">
                <a:solidFill>
                  <a:schemeClr val="accent1"/>
                </a:solidFill>
                <a:latin typeface="Calibri" panose="020F0502020204030204"/>
              </a:rPr>
              <a:t>connect</a:t>
            </a:r>
            <a:r>
              <a:rPr lang="en-US" sz="48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with</a:t>
            </a:r>
            <a:r>
              <a:rPr lang="en-US" sz="48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n-US" sz="4800" b="1" dirty="0">
                <a:solidFill>
                  <a:schemeClr val="accent1"/>
                </a:solidFill>
                <a:latin typeface="Calibri" panose="020F0502020204030204"/>
              </a:rPr>
              <a:t>and</a:t>
            </a:r>
            <a:r>
              <a:rPr lang="en-US" sz="48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how we </a:t>
            </a:r>
            <a:r>
              <a:rPr lang="en-US" sz="4800" b="1" dirty="0">
                <a:solidFill>
                  <a:schemeClr val="accent1"/>
                </a:solidFill>
                <a:latin typeface="Calibri" panose="020F0502020204030204"/>
              </a:rPr>
              <a:t>make a difference</a:t>
            </a:r>
            <a:r>
              <a:rPr lang="en-US" sz="4800" dirty="0">
                <a:solidFill>
                  <a:schemeClr val="accent1"/>
                </a:solidFill>
                <a:latin typeface="Calibri" panose="020F050202020403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8377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people, shore, day&#10;&#10;Description automatically generated">
            <a:extLst>
              <a:ext uri="{FF2B5EF4-FFF2-40B4-BE49-F238E27FC236}">
                <a16:creationId xmlns:a16="http://schemas.microsoft.com/office/drawing/2014/main" id="{EC3D17D4-F940-4A5F-8C44-8BC564CD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4" y="2069823"/>
            <a:ext cx="5860473" cy="4123159"/>
          </a:xfrm>
          <a:prstGeom prst="rect">
            <a:avLst/>
          </a:prstGeom>
        </p:spPr>
      </p:pic>
      <p:pic>
        <p:nvPicPr>
          <p:cNvPr id="35850" name="Picture 10" descr="CAP Frame Table Top - Excel Image Group">
            <a:extLst>
              <a:ext uri="{FF2B5EF4-FFF2-40B4-BE49-F238E27FC236}">
                <a16:creationId xmlns:a16="http://schemas.microsoft.com/office/drawing/2014/main" id="{C3BD5DFC-0143-4991-8A41-501CB611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Cajun Navy Houston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3D9809-173D-465B-92C0-9A96039B78ED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385380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ound, outdoor, person, shore&#10;&#10;Description automatically generated">
            <a:extLst>
              <a:ext uri="{FF2B5EF4-FFF2-40B4-BE49-F238E27FC236}">
                <a16:creationId xmlns:a16="http://schemas.microsoft.com/office/drawing/2014/main" id="{7701605C-4F4A-4D60-AE2B-F0718D350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322" y="2189099"/>
            <a:ext cx="5757718" cy="3844204"/>
          </a:xfrm>
          <a:prstGeom prst="rect">
            <a:avLst/>
          </a:prstGeom>
        </p:spPr>
      </p:pic>
      <p:pic>
        <p:nvPicPr>
          <p:cNvPr id="35850" name="Picture 10" descr="CAP Frame Table Top - Excel Image Group">
            <a:extLst>
              <a:ext uri="{FF2B5EF4-FFF2-40B4-BE49-F238E27FC236}">
                <a16:creationId xmlns:a16="http://schemas.microsoft.com/office/drawing/2014/main" id="{C3BD5DFC-0143-4991-8A41-501CB611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Beached Whale Brazil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3D9809-173D-465B-92C0-9A96039B78ED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285393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person, road&#10;&#10;Description automatically generated">
            <a:extLst>
              <a:ext uri="{FF2B5EF4-FFF2-40B4-BE49-F238E27FC236}">
                <a16:creationId xmlns:a16="http://schemas.microsoft.com/office/drawing/2014/main" id="{8D31BF7C-20B3-4E06-B8A6-0529EF8AE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6"/>
          <a:stretch/>
        </p:blipFill>
        <p:spPr>
          <a:xfrm>
            <a:off x="4079494" y="2105755"/>
            <a:ext cx="5695374" cy="4010891"/>
          </a:xfrm>
          <a:prstGeom prst="rect">
            <a:avLst/>
          </a:prstGeom>
        </p:spPr>
      </p:pic>
      <p:pic>
        <p:nvPicPr>
          <p:cNvPr id="35850" name="Picture 10" descr="CAP Frame Table Top - Excel Image Group">
            <a:extLst>
              <a:ext uri="{FF2B5EF4-FFF2-40B4-BE49-F238E27FC236}">
                <a16:creationId xmlns:a16="http://schemas.microsoft.com/office/drawing/2014/main" id="{C3BD5DFC-0143-4991-8A41-501CB611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Blood Drive Las Vegas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3D9809-173D-465B-92C0-9A96039B78ED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1536226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A0C4BFF5-1FD8-4FD9-ACB0-1DDDA203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47" y="2180951"/>
            <a:ext cx="5699667" cy="3759233"/>
          </a:xfrm>
          <a:prstGeom prst="rect">
            <a:avLst/>
          </a:prstGeom>
        </p:spPr>
      </p:pic>
      <p:pic>
        <p:nvPicPr>
          <p:cNvPr id="35850" name="Picture 10" descr="CAP Frame Table Top - Excel Image Group">
            <a:extLst>
              <a:ext uri="{FF2B5EF4-FFF2-40B4-BE49-F238E27FC236}">
                <a16:creationId xmlns:a16="http://schemas.microsoft.com/office/drawing/2014/main" id="{C3BD5DFC-0143-4991-8A41-501CB611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Beach Cleanup San Juan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3D9809-173D-465B-92C0-9A96039B78ED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118133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ach day's work in Kentucky begins and ends with prayer.">
            <a:extLst>
              <a:ext uri="{FF2B5EF4-FFF2-40B4-BE49-F238E27FC236}">
                <a16:creationId xmlns:a16="http://schemas.microsoft.com/office/drawing/2014/main" id="{AE370C1E-BE7F-446B-9235-A1590DDA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81" y="2199278"/>
            <a:ext cx="5598328" cy="38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CAP Frame Table Top - Excel Image Group">
            <a:extLst>
              <a:ext uri="{FF2B5EF4-FFF2-40B4-BE49-F238E27FC236}">
                <a16:creationId xmlns:a16="http://schemas.microsoft.com/office/drawing/2014/main" id="{C3BD5DFC-0143-4991-8A41-501CB611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Tornado Relief Mayfield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3D9809-173D-465B-92C0-9A96039B78ED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178800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wo women with smoke masks on carry a goat away from smoke">
            <a:extLst>
              <a:ext uri="{FF2B5EF4-FFF2-40B4-BE49-F238E27FC236}">
                <a16:creationId xmlns:a16="http://schemas.microsoft.com/office/drawing/2014/main" id="{D4210F65-A891-44DF-8B7B-C9BC2B71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44" y="2203615"/>
            <a:ext cx="5634073" cy="38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CAP Frame Table Top - Excel Image Group">
            <a:extLst>
              <a:ext uri="{FF2B5EF4-FFF2-40B4-BE49-F238E27FC236}">
                <a16:creationId xmlns:a16="http://schemas.microsoft.com/office/drawing/2014/main" id="{C3BD5DFC-0143-4991-8A41-501CB611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Pet Fire Rescue Denver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3D9809-173D-465B-92C0-9A96039B78ED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1711575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Pulse Check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B24FE2-47AC-4287-8F68-7431182F6385}"/>
              </a:ext>
            </a:extLst>
          </p:cNvPr>
          <p:cNvSpPr txBox="1">
            <a:spLocks/>
          </p:cNvSpPr>
          <p:nvPr/>
        </p:nvSpPr>
        <p:spPr>
          <a:xfrm>
            <a:off x="3657600" y="1978816"/>
            <a:ext cx="7839596" cy="41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Since </a:t>
            </a:r>
            <a:r>
              <a:rPr lang="en-US" sz="3600" dirty="0" err="1"/>
              <a:t>Covid</a:t>
            </a:r>
            <a:r>
              <a:rPr lang="en-US" sz="3600" dirty="0"/>
              <a:t>, where are you currently working?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Home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Office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Other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Hybrid of locations based on need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297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Half Full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9FD95-D8EA-4512-A6F0-F096C2218E0B}"/>
              </a:ext>
            </a:extLst>
          </p:cNvPr>
          <p:cNvSpPr txBox="1"/>
          <p:nvPr/>
        </p:nvSpPr>
        <p:spPr>
          <a:xfrm>
            <a:off x="3786910" y="1782618"/>
            <a:ext cx="5204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Quick shift to W@H that maintained functionality.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Lower expenses and no commute.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Broader talent pool.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More flexibility.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Fewer sick days and absenteeism.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Increased independent decision making.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Leveled career management playing field for remote workers.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Increased productivity?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6" descr="Is the glass half empty or half full? Cup Water Optimism - water glass png  download - 2068*3750 - Free Transparent Is The Glass Half Empty Or Half  Full png Download. - Clip Art Library">
            <a:extLst>
              <a:ext uri="{FF2B5EF4-FFF2-40B4-BE49-F238E27FC236}">
                <a16:creationId xmlns:a16="http://schemas.microsoft.com/office/drawing/2014/main" id="{D00B773C-3A79-4692-9488-2891E34BE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r="15592" b="11014"/>
          <a:stretch/>
        </p:blipFill>
        <p:spPr bwMode="auto">
          <a:xfrm>
            <a:off x="8938401" y="2925305"/>
            <a:ext cx="2107650" cy="29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8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A6BD3E0-B3E6-4E34-B2B4-6FA841341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7" r="10118"/>
          <a:stretch/>
        </p:blipFill>
        <p:spPr>
          <a:xfrm>
            <a:off x="7767084" y="2046212"/>
            <a:ext cx="3448559" cy="4028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Pandemonium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21F2AF-0A81-4203-97CF-9A7B4A890BF4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B71350E-7744-47D1-AA09-34184F295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859" y="1795549"/>
            <a:ext cx="4154200" cy="43969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155D75-5918-4A01-B464-FA3BC30A8CEF}"/>
              </a:ext>
            </a:extLst>
          </p:cNvPr>
          <p:cNvSpPr txBox="1"/>
          <p:nvPr/>
        </p:nvSpPr>
        <p:spPr>
          <a:xfrm rot="17207456">
            <a:off x="4541891" y="4181920"/>
            <a:ext cx="90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Delta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A3FDE-D329-4E9D-9727-6501AEF390FA}"/>
              </a:ext>
            </a:extLst>
          </p:cNvPr>
          <p:cNvSpPr txBox="1"/>
          <p:nvPr/>
        </p:nvSpPr>
        <p:spPr>
          <a:xfrm rot="17300970">
            <a:off x="3653280" y="4370237"/>
            <a:ext cx="123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Gadugi" panose="020B0502040204020203" pitchFamily="34" charset="0"/>
              </a:rPr>
              <a:t>Gamma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58E7B-A68C-4E3E-A199-A1E2BA9ED456}"/>
              </a:ext>
            </a:extLst>
          </p:cNvPr>
          <p:cNvSpPr txBox="1"/>
          <p:nvPr/>
        </p:nvSpPr>
        <p:spPr>
          <a:xfrm rot="17300970">
            <a:off x="5023095" y="4109286"/>
            <a:ext cx="129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Gadugi" panose="020B0502040204020203" pitchFamily="34" charset="0"/>
              </a:rPr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1763774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Half Empty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E3850-A6A3-4080-8205-99F62E697797}"/>
              </a:ext>
            </a:extLst>
          </p:cNvPr>
          <p:cNvSpPr txBox="1"/>
          <p:nvPr/>
        </p:nvSpPr>
        <p:spPr>
          <a:xfrm>
            <a:off x="3772478" y="1755887"/>
            <a:ext cx="5219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Lack of connection and increased isolation.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Lack of communication.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Challenges to work-life balance.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More distractions.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Lower reliability and accountability.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Increased security challenges.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Lack of structure and resources.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Lack of technology and support.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More meetings / Zoom fatigue.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Long term cultural implications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6" descr="Is the glass half empty or half full? Cup Water Optimism - water glass png  download - 2068*3750 - Free Transparent Is The Glass Half Empty Or Half  Full png Download. - Clip Art Library">
            <a:extLst>
              <a:ext uri="{FF2B5EF4-FFF2-40B4-BE49-F238E27FC236}">
                <a16:creationId xmlns:a16="http://schemas.microsoft.com/office/drawing/2014/main" id="{B0A859FA-EA44-40C4-AD7B-C6A83843C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r="15592" b="11014"/>
          <a:stretch/>
        </p:blipFill>
        <p:spPr bwMode="auto">
          <a:xfrm>
            <a:off x="8938401" y="2925305"/>
            <a:ext cx="2107650" cy="29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85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D267B64-D092-420B-841E-B1ED1DF0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90688"/>
            <a:ext cx="6539163" cy="44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0FB4C0-A79B-4C06-8FC3-DAA0718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The Stigma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69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The Stigma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F00582-6F29-4DDC-8CA5-B2BB2F7E8E45}"/>
              </a:ext>
            </a:extLst>
          </p:cNvPr>
          <p:cNvSpPr txBox="1">
            <a:spLocks/>
          </p:cNvSpPr>
          <p:nvPr/>
        </p:nvSpPr>
        <p:spPr>
          <a:xfrm>
            <a:off x="3696884" y="1669579"/>
            <a:ext cx="7670632" cy="4499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Confronting W@H Stigma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Acknowledge the stigma and challenge the assumptions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Focus on Outcome much more than process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Celebrate and promote your “rock star” remote contributors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58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0FB4C0-A79B-4C06-8FC3-DAA0718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The Bias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446CB4C-8EA3-40F2-92D4-8A268ED3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90" y="1690688"/>
            <a:ext cx="6475819" cy="45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31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The Bias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3A634D-7B86-4C4D-8D96-047BE834778C}"/>
              </a:ext>
            </a:extLst>
          </p:cNvPr>
          <p:cNvSpPr txBox="1">
            <a:spLocks/>
          </p:cNvSpPr>
          <p:nvPr/>
        </p:nvSpPr>
        <p:spPr>
          <a:xfrm>
            <a:off x="3582218" y="1690688"/>
            <a:ext cx="8094304" cy="4361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Confronting “Proximity” Bias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Increase connection regularity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Prioritize remote team member meeting participation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Create networking partnerships between remote and non-remote team members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63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Personality Types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pic>
        <p:nvPicPr>
          <p:cNvPr id="7" name="Picture 2" descr="10 Ways to Encourage a Healthy Work-Life Balance for Employees - Pingboard">
            <a:extLst>
              <a:ext uri="{FF2B5EF4-FFF2-40B4-BE49-F238E27FC236}">
                <a16:creationId xmlns:a16="http://schemas.microsoft.com/office/drawing/2014/main" id="{FD35ED03-BA33-45DA-AE91-EBE224647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2980"/>
          <a:stretch/>
        </p:blipFill>
        <p:spPr bwMode="auto">
          <a:xfrm>
            <a:off x="3425518" y="1891144"/>
            <a:ext cx="6771245" cy="44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3100B-9FE5-43E9-8009-69FD303216AB}"/>
              </a:ext>
            </a:extLst>
          </p:cNvPr>
          <p:cNvSpPr txBox="1">
            <a:spLocks/>
          </p:cNvSpPr>
          <p:nvPr/>
        </p:nvSpPr>
        <p:spPr>
          <a:xfrm>
            <a:off x="5566437" y="2411886"/>
            <a:ext cx="2149958" cy="1710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Work/Life</a:t>
            </a:r>
          </a:p>
          <a:p>
            <a:r>
              <a:rPr lang="en-US" dirty="0" err="1"/>
              <a:t>Blurrance</a:t>
            </a:r>
            <a:endParaRPr lang="en-US" dirty="0"/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20341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Personality Types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pic>
        <p:nvPicPr>
          <p:cNvPr id="9" name="Picture 2" descr="Change Your Desk, Change Your Life? | Evernote | Evernote Blog">
            <a:extLst>
              <a:ext uri="{FF2B5EF4-FFF2-40B4-BE49-F238E27FC236}">
                <a16:creationId xmlns:a16="http://schemas.microsoft.com/office/drawing/2014/main" id="{8A754290-84EC-468A-AA96-06FF79DD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49" y="2389393"/>
            <a:ext cx="6508214" cy="37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FF24F8-63B4-4715-9D6C-9BBCD1B66FDE}"/>
              </a:ext>
            </a:extLst>
          </p:cNvPr>
          <p:cNvSpPr txBox="1">
            <a:spLocks/>
          </p:cNvSpPr>
          <p:nvPr/>
        </p:nvSpPr>
        <p:spPr>
          <a:xfrm>
            <a:off x="7535379" y="1684285"/>
            <a:ext cx="2611655" cy="60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Integrators</a:t>
            </a:r>
            <a:endParaRPr lang="en-US" sz="40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A9721-9205-490E-BDB9-8C5FE2206671}"/>
              </a:ext>
            </a:extLst>
          </p:cNvPr>
          <p:cNvSpPr txBox="1">
            <a:spLocks/>
          </p:cNvSpPr>
          <p:nvPr/>
        </p:nvSpPr>
        <p:spPr>
          <a:xfrm>
            <a:off x="4037337" y="1697828"/>
            <a:ext cx="3377708" cy="60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/>
              <a:t>Segmentors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1483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9C3B5AF-17DD-434E-962A-3380C7A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Personality Types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E1209-1C62-4EC9-84EE-673B3DEA6022}"/>
              </a:ext>
            </a:extLst>
          </p:cNvPr>
          <p:cNvSpPr/>
          <p:nvPr/>
        </p:nvSpPr>
        <p:spPr>
          <a:xfrm>
            <a:off x="3657600" y="1780925"/>
            <a:ext cx="1625407" cy="63954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B47F85-E48D-4201-9919-84492BCF08F2}"/>
              </a:ext>
            </a:extLst>
          </p:cNvPr>
          <p:cNvSpPr/>
          <p:nvPr/>
        </p:nvSpPr>
        <p:spPr>
          <a:xfrm>
            <a:off x="5408573" y="1780925"/>
            <a:ext cx="1366940" cy="63954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Life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5799B-E8C9-4004-98B0-02C6F3C5C970}"/>
              </a:ext>
            </a:extLst>
          </p:cNvPr>
          <p:cNvSpPr/>
          <p:nvPr/>
        </p:nvSpPr>
        <p:spPr>
          <a:xfrm>
            <a:off x="8028503" y="1803848"/>
            <a:ext cx="1625407" cy="63954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Work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F96FCD-C3BB-43E5-A9EC-6E6C116AB281}"/>
              </a:ext>
            </a:extLst>
          </p:cNvPr>
          <p:cNvSpPr/>
          <p:nvPr/>
        </p:nvSpPr>
        <p:spPr>
          <a:xfrm>
            <a:off x="8555122" y="1988709"/>
            <a:ext cx="1366940" cy="639547"/>
          </a:xfrm>
          <a:prstGeom prst="rect">
            <a:avLst/>
          </a:prstGeom>
          <a:solidFill>
            <a:schemeClr val="bg1">
              <a:lumMod val="65000"/>
              <a:alpha val="47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Life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221B2-8E55-41CB-96C8-65FCE83323F4}"/>
              </a:ext>
            </a:extLst>
          </p:cNvPr>
          <p:cNvSpPr txBox="1"/>
          <p:nvPr/>
        </p:nvSpPr>
        <p:spPr>
          <a:xfrm>
            <a:off x="3688035" y="2510709"/>
            <a:ext cx="32391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SEGMENTORS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Draw clear lines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Shift Plan-fully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40-hour satisfaction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Strength is Focus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Dedicated work-space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Reluctant to let work interfere with family and vice-versa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9C329-8C65-410E-B321-2F2E522C2591}"/>
              </a:ext>
            </a:extLst>
          </p:cNvPr>
          <p:cNvSpPr txBox="1"/>
          <p:nvPr/>
        </p:nvSpPr>
        <p:spPr>
          <a:xfrm>
            <a:off x="7480609" y="2521585"/>
            <a:ext cx="372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INTEGRATORS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Struggle to separate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Shift Flexibly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40-hour challenge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Strength is Multi-tasking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Anywhere work-space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Reluctant to isolate work from family and vice-versa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82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71D347-7CB3-4BE5-87C4-8DE61A32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Personality Types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65E932-2653-4AF1-8DC3-681D46BA836A}"/>
              </a:ext>
            </a:extLst>
          </p:cNvPr>
          <p:cNvSpPr txBox="1">
            <a:spLocks/>
          </p:cNvSpPr>
          <p:nvPr/>
        </p:nvSpPr>
        <p:spPr>
          <a:xfrm>
            <a:off x="3657600" y="1683578"/>
            <a:ext cx="6878782" cy="473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Which W@H type is more likely to experience greater satisfaction with their work?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/>
              <a:t>Segmentors</a:t>
            </a:r>
            <a:endParaRPr lang="en-US" sz="3600" dirty="0"/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Integrators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14024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527349-B9B6-4BE9-AAC1-6BCB8181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Personality Types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DBF877-207B-4A57-95A9-443664AB439F}"/>
              </a:ext>
            </a:extLst>
          </p:cNvPr>
          <p:cNvSpPr txBox="1">
            <a:spLocks/>
          </p:cNvSpPr>
          <p:nvPr/>
        </p:nvSpPr>
        <p:spPr>
          <a:xfrm>
            <a:off x="3657601" y="1690688"/>
            <a:ext cx="6334626" cy="4263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Which W@H type is more likely to experience greater risk of burnout?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/>
              <a:t>Segmentors</a:t>
            </a:r>
            <a:endParaRPr lang="en-US" sz="3600" dirty="0"/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Integrators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376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Back to School Special? | Back to school special, Wine teacher, Back to  school">
            <a:extLst>
              <a:ext uri="{FF2B5EF4-FFF2-40B4-BE49-F238E27FC236}">
                <a16:creationId xmlns:a16="http://schemas.microsoft.com/office/drawing/2014/main" id="{33E4B9C4-4EB7-4E65-A319-917E794E6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7284" r="15463" b="35181"/>
          <a:stretch/>
        </p:blipFill>
        <p:spPr bwMode="auto">
          <a:xfrm>
            <a:off x="3995557" y="2156115"/>
            <a:ext cx="5863248" cy="39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AP Frame Table Top - Excel Image Group">
            <a:extLst>
              <a:ext uri="{FF2B5EF4-FFF2-40B4-BE49-F238E27FC236}">
                <a16:creationId xmlns:a16="http://schemas.microsoft.com/office/drawing/2014/main" id="{EC540CD8-7F81-4003-8B47-1073EC0E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Pandemonium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21F2AF-0A81-4203-97CF-9A7B4A890BF4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238528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Personality Types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E0CAE1-4BDD-4897-B375-66384E7E9565}"/>
              </a:ext>
            </a:extLst>
          </p:cNvPr>
          <p:cNvSpPr txBox="1">
            <a:spLocks/>
          </p:cNvSpPr>
          <p:nvPr/>
        </p:nvSpPr>
        <p:spPr>
          <a:xfrm>
            <a:off x="3657600" y="1690688"/>
            <a:ext cx="6899564" cy="4341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Can I Be a Little of Both???</a:t>
            </a:r>
          </a:p>
          <a:p>
            <a:pPr algn="l"/>
            <a:r>
              <a:rPr lang="en-US" sz="3600" b="1" dirty="0"/>
              <a:t>YES!!!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Identify preference with the tools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Adapt your approach</a:t>
            </a:r>
          </a:p>
          <a:p>
            <a:pPr marL="461963" indent="-461963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Help the struggling “stragglers”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4354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Challenges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F9801-5AFF-4F50-95F5-052EDBE74AC3}"/>
              </a:ext>
            </a:extLst>
          </p:cNvPr>
          <p:cNvSpPr txBox="1"/>
          <p:nvPr/>
        </p:nvSpPr>
        <p:spPr>
          <a:xfrm>
            <a:off x="4460946" y="1632776"/>
            <a:ext cx="1967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SPACE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442BF-B457-4E1F-89B7-16AE9F659A58}"/>
              </a:ext>
            </a:extLst>
          </p:cNvPr>
          <p:cNvSpPr txBox="1"/>
          <p:nvPr/>
        </p:nvSpPr>
        <p:spPr>
          <a:xfrm>
            <a:off x="8670094" y="1632776"/>
            <a:ext cx="1628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4" descr="Shop Work From Home | Sit-Stand Home Office Spaces | Vari®">
            <a:extLst>
              <a:ext uri="{FF2B5EF4-FFF2-40B4-BE49-F238E27FC236}">
                <a16:creationId xmlns:a16="http://schemas.microsoft.com/office/drawing/2014/main" id="{D31B663D-2520-4D49-A47F-7FEAD3AAF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r="22741"/>
          <a:stretch/>
        </p:blipFill>
        <p:spPr bwMode="auto">
          <a:xfrm>
            <a:off x="3889057" y="2596839"/>
            <a:ext cx="2970170" cy="29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WORK Wall Clock – Strange Ways">
            <a:extLst>
              <a:ext uri="{FF2B5EF4-FFF2-40B4-BE49-F238E27FC236}">
                <a16:creationId xmlns:a16="http://schemas.microsoft.com/office/drawing/2014/main" id="{6689CE0E-AEBE-4814-B770-B21659769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13741" r="5159" b="15374"/>
          <a:stretch/>
        </p:blipFill>
        <p:spPr bwMode="auto">
          <a:xfrm>
            <a:off x="8118685" y="2846157"/>
            <a:ext cx="2274808" cy="23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03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Best Practices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3B15-0342-4B8D-9063-9177A38D03B3}"/>
              </a:ext>
            </a:extLst>
          </p:cNvPr>
          <p:cNvSpPr txBox="1"/>
          <p:nvPr/>
        </p:nvSpPr>
        <p:spPr>
          <a:xfrm>
            <a:off x="4316772" y="1615690"/>
            <a:ext cx="290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SEGMENTORS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50358-A2FF-4CFE-83F4-224CAD394050}"/>
              </a:ext>
            </a:extLst>
          </p:cNvPr>
          <p:cNvSpPr txBox="1"/>
          <p:nvPr/>
        </p:nvSpPr>
        <p:spPr>
          <a:xfrm>
            <a:off x="7389525" y="1625366"/>
            <a:ext cx="28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INTEGRATORS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674F1-7BBA-45E9-BB51-17031F22E857}"/>
              </a:ext>
            </a:extLst>
          </p:cNvPr>
          <p:cNvSpPr txBox="1"/>
          <p:nvPr/>
        </p:nvSpPr>
        <p:spPr>
          <a:xfrm rot="16200000">
            <a:off x="2986115" y="2674074"/>
            <a:ext cx="149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6287E-33B8-41F7-8BBC-DBB3E526181C}"/>
              </a:ext>
            </a:extLst>
          </p:cNvPr>
          <p:cNvSpPr txBox="1"/>
          <p:nvPr/>
        </p:nvSpPr>
        <p:spPr>
          <a:xfrm rot="16200000">
            <a:off x="3004875" y="4625051"/>
            <a:ext cx="14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728C05-C10F-4B99-B6D5-F9238947BEC5}"/>
              </a:ext>
            </a:extLst>
          </p:cNvPr>
          <p:cNvSpPr/>
          <p:nvPr/>
        </p:nvSpPr>
        <p:spPr>
          <a:xfrm>
            <a:off x="4067149" y="2219817"/>
            <a:ext cx="2961237" cy="18569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</a:t>
            </a:r>
          </a:p>
          <a:p>
            <a:pPr algn="ctr"/>
            <a:r>
              <a:rPr lang="en-US" sz="3200" b="1" dirty="0"/>
              <a:t>PLACE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A93B54-683D-45BD-A502-752FFF4D6C5E}"/>
              </a:ext>
            </a:extLst>
          </p:cNvPr>
          <p:cNvSpPr/>
          <p:nvPr/>
        </p:nvSpPr>
        <p:spPr>
          <a:xfrm>
            <a:off x="7164766" y="2219817"/>
            <a:ext cx="3015349" cy="18407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 </a:t>
            </a:r>
            <a:endParaRPr lang="en-US" sz="2800" dirty="0"/>
          </a:p>
          <a:p>
            <a:pPr algn="ctr"/>
            <a:r>
              <a:rPr lang="en-US" sz="3200" b="1" dirty="0"/>
              <a:t>ROUTINE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6135F9-6D15-45D7-95DA-37F4B3BBC586}"/>
              </a:ext>
            </a:extLst>
          </p:cNvPr>
          <p:cNvSpPr/>
          <p:nvPr/>
        </p:nvSpPr>
        <p:spPr>
          <a:xfrm>
            <a:off x="4011196" y="4203505"/>
            <a:ext cx="3017191" cy="18569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 a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SCHEDULE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5F741F-2FE4-4F94-8B16-CB08BF9ABF9F}"/>
              </a:ext>
            </a:extLst>
          </p:cNvPr>
          <p:cNvSpPr/>
          <p:nvPr/>
        </p:nvSpPr>
        <p:spPr>
          <a:xfrm>
            <a:off x="7181414" y="4203505"/>
            <a:ext cx="3015349" cy="18569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LIMITS</a:t>
            </a:r>
          </a:p>
          <a:p>
            <a:pPr algn="ctr"/>
            <a:r>
              <a:rPr lang="en-US" dirty="0"/>
              <a:t>for your work</a:t>
            </a:r>
          </a:p>
        </p:txBody>
      </p:sp>
    </p:spTree>
    <p:extLst>
      <p:ext uri="{BB962C8B-B14F-4D97-AF65-F5344CB8AC3E}">
        <p14:creationId xmlns:p14="http://schemas.microsoft.com/office/powerpoint/2010/main" val="745179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Best Practices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3B15-0342-4B8D-9063-9177A38D03B3}"/>
              </a:ext>
            </a:extLst>
          </p:cNvPr>
          <p:cNvSpPr txBox="1"/>
          <p:nvPr/>
        </p:nvSpPr>
        <p:spPr>
          <a:xfrm>
            <a:off x="4316772" y="1615690"/>
            <a:ext cx="290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SEGMENTORS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50358-A2FF-4CFE-83F4-224CAD394050}"/>
              </a:ext>
            </a:extLst>
          </p:cNvPr>
          <p:cNvSpPr txBox="1"/>
          <p:nvPr/>
        </p:nvSpPr>
        <p:spPr>
          <a:xfrm>
            <a:off x="7389525" y="1625366"/>
            <a:ext cx="28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INTEGRATORS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674F1-7BBA-45E9-BB51-17031F22E857}"/>
              </a:ext>
            </a:extLst>
          </p:cNvPr>
          <p:cNvSpPr txBox="1"/>
          <p:nvPr/>
        </p:nvSpPr>
        <p:spPr>
          <a:xfrm rot="16200000">
            <a:off x="2986115" y="2674074"/>
            <a:ext cx="149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6287E-33B8-41F7-8BBC-DBB3E526181C}"/>
              </a:ext>
            </a:extLst>
          </p:cNvPr>
          <p:cNvSpPr txBox="1"/>
          <p:nvPr/>
        </p:nvSpPr>
        <p:spPr>
          <a:xfrm rot="16200000">
            <a:off x="3004875" y="4625051"/>
            <a:ext cx="14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728C05-C10F-4B99-B6D5-F9238947BEC5}"/>
              </a:ext>
            </a:extLst>
          </p:cNvPr>
          <p:cNvSpPr/>
          <p:nvPr/>
        </p:nvSpPr>
        <p:spPr>
          <a:xfrm>
            <a:off x="4067149" y="2219817"/>
            <a:ext cx="2961237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</a:t>
            </a:r>
          </a:p>
          <a:p>
            <a:pPr algn="ctr"/>
            <a:r>
              <a:rPr lang="en-US" sz="3200" b="1" dirty="0"/>
              <a:t>LOCATION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A93B54-683D-45BD-A502-752FFF4D6C5E}"/>
              </a:ext>
            </a:extLst>
          </p:cNvPr>
          <p:cNvSpPr/>
          <p:nvPr/>
        </p:nvSpPr>
        <p:spPr>
          <a:xfrm>
            <a:off x="7164766" y="2219817"/>
            <a:ext cx="3015349" cy="18407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 </a:t>
            </a:r>
            <a:endParaRPr lang="en-US" sz="2800" dirty="0"/>
          </a:p>
          <a:p>
            <a:pPr algn="ctr"/>
            <a:r>
              <a:rPr lang="en-US" sz="3200" b="1" dirty="0"/>
              <a:t>ROUTINE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6135F9-6D15-45D7-95DA-37F4B3BBC586}"/>
              </a:ext>
            </a:extLst>
          </p:cNvPr>
          <p:cNvSpPr/>
          <p:nvPr/>
        </p:nvSpPr>
        <p:spPr>
          <a:xfrm>
            <a:off x="4011196" y="4203505"/>
            <a:ext cx="3017191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 a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SCHEDULE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5F741F-2FE4-4F94-8B16-CB08BF9ABF9F}"/>
              </a:ext>
            </a:extLst>
          </p:cNvPr>
          <p:cNvSpPr/>
          <p:nvPr/>
        </p:nvSpPr>
        <p:spPr>
          <a:xfrm>
            <a:off x="7181414" y="4203505"/>
            <a:ext cx="3015349" cy="18569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LIMITS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9B5E94-2C94-4E4F-ADFB-CC60403EB24B}"/>
              </a:ext>
            </a:extLst>
          </p:cNvPr>
          <p:cNvSpPr/>
          <p:nvPr/>
        </p:nvSpPr>
        <p:spPr>
          <a:xfrm>
            <a:off x="3951966" y="2181085"/>
            <a:ext cx="4889241" cy="34116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Create a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PLACE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Carve out a room or a corner that you consistently use (avoid high traffic areas)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 background on video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Outfit your space (chair, ear buds, phone stand, power strip,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 a mini file cabinet for frequently referenced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eat at your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5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Best Practices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3B15-0342-4B8D-9063-9177A38D03B3}"/>
              </a:ext>
            </a:extLst>
          </p:cNvPr>
          <p:cNvSpPr txBox="1"/>
          <p:nvPr/>
        </p:nvSpPr>
        <p:spPr>
          <a:xfrm>
            <a:off x="4316772" y="1615690"/>
            <a:ext cx="290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SEGMENTORS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50358-A2FF-4CFE-83F4-224CAD394050}"/>
              </a:ext>
            </a:extLst>
          </p:cNvPr>
          <p:cNvSpPr txBox="1"/>
          <p:nvPr/>
        </p:nvSpPr>
        <p:spPr>
          <a:xfrm>
            <a:off x="7389525" y="1625366"/>
            <a:ext cx="280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INTEGRATORS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674F1-7BBA-45E9-BB51-17031F22E857}"/>
              </a:ext>
            </a:extLst>
          </p:cNvPr>
          <p:cNvSpPr txBox="1"/>
          <p:nvPr/>
        </p:nvSpPr>
        <p:spPr>
          <a:xfrm rot="16200000">
            <a:off x="2986115" y="2674074"/>
            <a:ext cx="149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6287E-33B8-41F7-8BBC-DBB3E526181C}"/>
              </a:ext>
            </a:extLst>
          </p:cNvPr>
          <p:cNvSpPr txBox="1"/>
          <p:nvPr/>
        </p:nvSpPr>
        <p:spPr>
          <a:xfrm rot="16200000">
            <a:off x="3004875" y="4625051"/>
            <a:ext cx="14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728C05-C10F-4B99-B6D5-F9238947BEC5}"/>
              </a:ext>
            </a:extLst>
          </p:cNvPr>
          <p:cNvSpPr/>
          <p:nvPr/>
        </p:nvSpPr>
        <p:spPr>
          <a:xfrm>
            <a:off x="4067149" y="2219817"/>
            <a:ext cx="2961237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</a:t>
            </a:r>
          </a:p>
          <a:p>
            <a:pPr algn="ctr"/>
            <a:r>
              <a:rPr lang="en-US" sz="3200" b="1" dirty="0"/>
              <a:t>LOCATION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A93B54-683D-45BD-A502-752FFF4D6C5E}"/>
              </a:ext>
            </a:extLst>
          </p:cNvPr>
          <p:cNvSpPr/>
          <p:nvPr/>
        </p:nvSpPr>
        <p:spPr>
          <a:xfrm>
            <a:off x="7164766" y="2219817"/>
            <a:ext cx="3015349" cy="18407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 </a:t>
            </a:r>
            <a:endParaRPr lang="en-US" sz="2800" dirty="0"/>
          </a:p>
          <a:p>
            <a:pPr algn="ctr"/>
            <a:r>
              <a:rPr lang="en-US" sz="3200" b="1" dirty="0"/>
              <a:t>ROUTINE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6135F9-6D15-45D7-95DA-37F4B3BBC586}"/>
              </a:ext>
            </a:extLst>
          </p:cNvPr>
          <p:cNvSpPr/>
          <p:nvPr/>
        </p:nvSpPr>
        <p:spPr>
          <a:xfrm>
            <a:off x="4011196" y="4203505"/>
            <a:ext cx="3017191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 a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SCHEDULE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5F741F-2FE4-4F94-8B16-CB08BF9ABF9F}"/>
              </a:ext>
            </a:extLst>
          </p:cNvPr>
          <p:cNvSpPr/>
          <p:nvPr/>
        </p:nvSpPr>
        <p:spPr>
          <a:xfrm>
            <a:off x="7181414" y="4203505"/>
            <a:ext cx="3015349" cy="18569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LIMITS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BB9E47-B5ED-4582-A1B8-3023B5BCF2B0}"/>
              </a:ext>
            </a:extLst>
          </p:cNvPr>
          <p:cNvSpPr/>
          <p:nvPr/>
        </p:nvSpPr>
        <p:spPr>
          <a:xfrm>
            <a:off x="3989289" y="2943446"/>
            <a:ext cx="4851918" cy="32857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Set a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Establish an official start and stop time for your workday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Block time for proper lunch and breaks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Schedule </a:t>
            </a:r>
            <a:r>
              <a:rPr lang="en-US" u="sng" dirty="0"/>
              <a:t>all</a:t>
            </a:r>
            <a:r>
              <a:rPr lang="en-US" dirty="0"/>
              <a:t> commitments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Give yourself permission to handle family issues during work (but schedule 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and avoid the temptation to “multi-task”</a:t>
            </a:r>
          </a:p>
        </p:txBody>
      </p:sp>
    </p:spTree>
    <p:extLst>
      <p:ext uri="{BB962C8B-B14F-4D97-AF65-F5344CB8AC3E}">
        <p14:creationId xmlns:p14="http://schemas.microsoft.com/office/powerpoint/2010/main" val="2287203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Best Practices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3B15-0342-4B8D-9063-9177A38D03B3}"/>
              </a:ext>
            </a:extLst>
          </p:cNvPr>
          <p:cNvSpPr txBox="1"/>
          <p:nvPr/>
        </p:nvSpPr>
        <p:spPr>
          <a:xfrm>
            <a:off x="4316772" y="1615690"/>
            <a:ext cx="290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SEGMENTORS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50358-A2FF-4CFE-83F4-224CAD394050}"/>
              </a:ext>
            </a:extLst>
          </p:cNvPr>
          <p:cNvSpPr txBox="1"/>
          <p:nvPr/>
        </p:nvSpPr>
        <p:spPr>
          <a:xfrm>
            <a:off x="7389525" y="1625366"/>
            <a:ext cx="28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INTEGRATORS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674F1-7BBA-45E9-BB51-17031F22E857}"/>
              </a:ext>
            </a:extLst>
          </p:cNvPr>
          <p:cNvSpPr txBox="1"/>
          <p:nvPr/>
        </p:nvSpPr>
        <p:spPr>
          <a:xfrm rot="16200000">
            <a:off x="2986115" y="2674074"/>
            <a:ext cx="149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6287E-33B8-41F7-8BBC-DBB3E526181C}"/>
              </a:ext>
            </a:extLst>
          </p:cNvPr>
          <p:cNvSpPr txBox="1"/>
          <p:nvPr/>
        </p:nvSpPr>
        <p:spPr>
          <a:xfrm rot="16200000">
            <a:off x="3004875" y="4625051"/>
            <a:ext cx="14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728C05-C10F-4B99-B6D5-F9238947BEC5}"/>
              </a:ext>
            </a:extLst>
          </p:cNvPr>
          <p:cNvSpPr/>
          <p:nvPr/>
        </p:nvSpPr>
        <p:spPr>
          <a:xfrm>
            <a:off x="4067149" y="2219817"/>
            <a:ext cx="2961237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</a:t>
            </a:r>
          </a:p>
          <a:p>
            <a:pPr algn="ctr"/>
            <a:r>
              <a:rPr lang="en-US" sz="3200" b="1" dirty="0"/>
              <a:t>LOCATION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A93B54-683D-45BD-A502-752FFF4D6C5E}"/>
              </a:ext>
            </a:extLst>
          </p:cNvPr>
          <p:cNvSpPr/>
          <p:nvPr/>
        </p:nvSpPr>
        <p:spPr>
          <a:xfrm>
            <a:off x="7164766" y="2219817"/>
            <a:ext cx="3015349" cy="18407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 </a:t>
            </a:r>
            <a:endParaRPr lang="en-US" sz="2800" dirty="0"/>
          </a:p>
          <a:p>
            <a:pPr algn="ctr"/>
            <a:r>
              <a:rPr lang="en-US" sz="3200" b="1" dirty="0"/>
              <a:t>ROUTINE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6135F9-6D15-45D7-95DA-37F4B3BBC586}"/>
              </a:ext>
            </a:extLst>
          </p:cNvPr>
          <p:cNvSpPr/>
          <p:nvPr/>
        </p:nvSpPr>
        <p:spPr>
          <a:xfrm>
            <a:off x="4011196" y="4203505"/>
            <a:ext cx="3017191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 a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SCHEDULE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5F741F-2FE4-4F94-8B16-CB08BF9ABF9F}"/>
              </a:ext>
            </a:extLst>
          </p:cNvPr>
          <p:cNvSpPr/>
          <p:nvPr/>
        </p:nvSpPr>
        <p:spPr>
          <a:xfrm>
            <a:off x="7181414" y="4203505"/>
            <a:ext cx="3015349" cy="18569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LIMITS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7AFCC0-02D9-4B5B-8FC8-E6F190D5F758}"/>
              </a:ext>
            </a:extLst>
          </p:cNvPr>
          <p:cNvSpPr/>
          <p:nvPr/>
        </p:nvSpPr>
        <p:spPr>
          <a:xfrm>
            <a:off x="5308520" y="2169611"/>
            <a:ext cx="4960408" cy="34447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Create a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ROUTINE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Dress for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Set ground rules (if you are sharing space)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Establish a morning, a workflow, and a next-day routine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Post (and maintain) your schedule somewhere visible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Manage Interruptions (sign on the door)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Manage meetings and on-screen video time</a:t>
            </a:r>
          </a:p>
        </p:txBody>
      </p:sp>
    </p:spTree>
    <p:extLst>
      <p:ext uri="{BB962C8B-B14F-4D97-AF65-F5344CB8AC3E}">
        <p14:creationId xmlns:p14="http://schemas.microsoft.com/office/powerpoint/2010/main" val="3592158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Best Practices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3B15-0342-4B8D-9063-9177A38D03B3}"/>
              </a:ext>
            </a:extLst>
          </p:cNvPr>
          <p:cNvSpPr txBox="1"/>
          <p:nvPr/>
        </p:nvSpPr>
        <p:spPr>
          <a:xfrm>
            <a:off x="4316772" y="1615690"/>
            <a:ext cx="290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SEGMENTORS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50358-A2FF-4CFE-83F4-224CAD394050}"/>
              </a:ext>
            </a:extLst>
          </p:cNvPr>
          <p:cNvSpPr txBox="1"/>
          <p:nvPr/>
        </p:nvSpPr>
        <p:spPr>
          <a:xfrm>
            <a:off x="7389525" y="1625366"/>
            <a:ext cx="28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INTEGRATORS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674F1-7BBA-45E9-BB51-17031F22E857}"/>
              </a:ext>
            </a:extLst>
          </p:cNvPr>
          <p:cNvSpPr txBox="1"/>
          <p:nvPr/>
        </p:nvSpPr>
        <p:spPr>
          <a:xfrm rot="16200000">
            <a:off x="2986115" y="2674074"/>
            <a:ext cx="149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2"/>
                </a:solidFill>
              </a:rPr>
              <a:t>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6287E-33B8-41F7-8BBC-DBB3E526181C}"/>
              </a:ext>
            </a:extLst>
          </p:cNvPr>
          <p:cNvSpPr txBox="1"/>
          <p:nvPr/>
        </p:nvSpPr>
        <p:spPr>
          <a:xfrm rot="16200000">
            <a:off x="3004875" y="4625051"/>
            <a:ext cx="14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728C05-C10F-4B99-B6D5-F9238947BEC5}"/>
              </a:ext>
            </a:extLst>
          </p:cNvPr>
          <p:cNvSpPr/>
          <p:nvPr/>
        </p:nvSpPr>
        <p:spPr>
          <a:xfrm>
            <a:off x="4067149" y="2219817"/>
            <a:ext cx="2961237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</a:t>
            </a:r>
          </a:p>
          <a:p>
            <a:pPr algn="ctr"/>
            <a:r>
              <a:rPr lang="en-US" sz="3200" b="1" dirty="0"/>
              <a:t>LOCATION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A93B54-683D-45BD-A502-752FFF4D6C5E}"/>
              </a:ext>
            </a:extLst>
          </p:cNvPr>
          <p:cNvSpPr/>
          <p:nvPr/>
        </p:nvSpPr>
        <p:spPr>
          <a:xfrm>
            <a:off x="7164766" y="2219817"/>
            <a:ext cx="3015349" cy="18407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 </a:t>
            </a:r>
            <a:endParaRPr lang="en-US" sz="2800" dirty="0"/>
          </a:p>
          <a:p>
            <a:pPr algn="ctr"/>
            <a:r>
              <a:rPr lang="en-US" sz="3200" b="1" dirty="0"/>
              <a:t>ROUTINE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6135F9-6D15-45D7-95DA-37F4B3BBC586}"/>
              </a:ext>
            </a:extLst>
          </p:cNvPr>
          <p:cNvSpPr/>
          <p:nvPr/>
        </p:nvSpPr>
        <p:spPr>
          <a:xfrm>
            <a:off x="4011196" y="4203505"/>
            <a:ext cx="3017191" cy="185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 a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SCHEDULE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5F741F-2FE4-4F94-8B16-CB08BF9ABF9F}"/>
              </a:ext>
            </a:extLst>
          </p:cNvPr>
          <p:cNvSpPr/>
          <p:nvPr/>
        </p:nvSpPr>
        <p:spPr>
          <a:xfrm>
            <a:off x="7181414" y="4203505"/>
            <a:ext cx="3015349" cy="18569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LIMITS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AEAE1D-95C2-40F1-B769-9B23BE0397EA}"/>
              </a:ext>
            </a:extLst>
          </p:cNvPr>
          <p:cNvSpPr/>
          <p:nvPr/>
        </p:nvSpPr>
        <p:spPr>
          <a:xfrm>
            <a:off x="5351489" y="2957743"/>
            <a:ext cx="4973363" cy="32114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Set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LIMITS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Schedule your work around your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Block and respect family and down time with shared calendar “unavailable” and phone “do not disturb” features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Develop the discipline to avoid distractions (laundry)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Make commitments outside the house (walk with a friend)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Restrict phone usage in the bedroom</a:t>
            </a:r>
          </a:p>
        </p:txBody>
      </p:sp>
    </p:spTree>
    <p:extLst>
      <p:ext uri="{BB962C8B-B14F-4D97-AF65-F5344CB8AC3E}">
        <p14:creationId xmlns:p14="http://schemas.microsoft.com/office/powerpoint/2010/main" val="682155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E150F-B2ED-4302-8182-0E5F534A06C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55163-34C5-4F95-A30A-E53CD2F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W@H Best Practices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3B15-0342-4B8D-9063-9177A38D03B3}"/>
              </a:ext>
            </a:extLst>
          </p:cNvPr>
          <p:cNvSpPr txBox="1"/>
          <p:nvPr/>
        </p:nvSpPr>
        <p:spPr>
          <a:xfrm>
            <a:off x="4316772" y="1615690"/>
            <a:ext cx="290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SEGMENTORS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50358-A2FF-4CFE-83F4-224CAD394050}"/>
              </a:ext>
            </a:extLst>
          </p:cNvPr>
          <p:cNvSpPr txBox="1"/>
          <p:nvPr/>
        </p:nvSpPr>
        <p:spPr>
          <a:xfrm>
            <a:off x="7389525" y="1625366"/>
            <a:ext cx="28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INTEGRATORS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674F1-7BBA-45E9-BB51-17031F22E857}"/>
              </a:ext>
            </a:extLst>
          </p:cNvPr>
          <p:cNvSpPr txBox="1"/>
          <p:nvPr/>
        </p:nvSpPr>
        <p:spPr>
          <a:xfrm rot="16200000">
            <a:off x="2986115" y="2674074"/>
            <a:ext cx="149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6287E-33B8-41F7-8BBC-DBB3E526181C}"/>
              </a:ext>
            </a:extLst>
          </p:cNvPr>
          <p:cNvSpPr txBox="1"/>
          <p:nvPr/>
        </p:nvSpPr>
        <p:spPr>
          <a:xfrm rot="16200000">
            <a:off x="3004875" y="4625051"/>
            <a:ext cx="14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728C05-C10F-4B99-B6D5-F9238947BEC5}"/>
              </a:ext>
            </a:extLst>
          </p:cNvPr>
          <p:cNvSpPr/>
          <p:nvPr/>
        </p:nvSpPr>
        <p:spPr>
          <a:xfrm>
            <a:off x="4067149" y="2219817"/>
            <a:ext cx="2961237" cy="18569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</a:t>
            </a:r>
          </a:p>
          <a:p>
            <a:pPr algn="ctr"/>
            <a:r>
              <a:rPr lang="en-US" sz="3200" b="1" dirty="0"/>
              <a:t>PLACE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A93B54-683D-45BD-A502-752FFF4D6C5E}"/>
              </a:ext>
            </a:extLst>
          </p:cNvPr>
          <p:cNvSpPr/>
          <p:nvPr/>
        </p:nvSpPr>
        <p:spPr>
          <a:xfrm>
            <a:off x="7164766" y="2219817"/>
            <a:ext cx="3015349" cy="18407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and maintain a dedicated </a:t>
            </a:r>
            <a:endParaRPr lang="en-US" sz="2800" dirty="0"/>
          </a:p>
          <a:p>
            <a:pPr algn="ctr"/>
            <a:r>
              <a:rPr lang="en-US" sz="3200" b="1" dirty="0"/>
              <a:t>ROUTINE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6135F9-6D15-45D7-95DA-37F4B3BBC586}"/>
              </a:ext>
            </a:extLst>
          </p:cNvPr>
          <p:cNvSpPr/>
          <p:nvPr/>
        </p:nvSpPr>
        <p:spPr>
          <a:xfrm>
            <a:off x="4011196" y="4203505"/>
            <a:ext cx="3017191" cy="18569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 a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SCHEDULE</a:t>
            </a:r>
          </a:p>
          <a:p>
            <a:pPr algn="ctr"/>
            <a:r>
              <a:rPr lang="en-US" dirty="0"/>
              <a:t>for your 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5F741F-2FE4-4F94-8B16-CB08BF9ABF9F}"/>
              </a:ext>
            </a:extLst>
          </p:cNvPr>
          <p:cNvSpPr/>
          <p:nvPr/>
        </p:nvSpPr>
        <p:spPr>
          <a:xfrm>
            <a:off x="7181414" y="4203505"/>
            <a:ext cx="3015349" cy="18569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and adhere to</a:t>
            </a:r>
          </a:p>
          <a:p>
            <a:pPr algn="ctr"/>
            <a:r>
              <a:rPr lang="en-US" dirty="0"/>
              <a:t>consistent</a:t>
            </a:r>
          </a:p>
          <a:p>
            <a:pPr algn="ctr"/>
            <a:r>
              <a:rPr lang="en-US" sz="3200" b="1" dirty="0"/>
              <a:t>LIMITS</a:t>
            </a:r>
          </a:p>
          <a:p>
            <a:pPr algn="ctr"/>
            <a:r>
              <a:rPr lang="en-US" dirty="0"/>
              <a:t>for your work</a:t>
            </a:r>
          </a:p>
        </p:txBody>
      </p:sp>
    </p:spTree>
    <p:extLst>
      <p:ext uri="{BB962C8B-B14F-4D97-AF65-F5344CB8AC3E}">
        <p14:creationId xmlns:p14="http://schemas.microsoft.com/office/powerpoint/2010/main" val="2723722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Long-Haul Skills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E22505-FB48-461C-9D05-CD1605CAF89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479EB-3B9A-4FE4-8520-8F3F05C55656}"/>
              </a:ext>
            </a:extLst>
          </p:cNvPr>
          <p:cNvSpPr txBox="1"/>
          <p:nvPr/>
        </p:nvSpPr>
        <p:spPr>
          <a:xfrm>
            <a:off x="3698240" y="1608105"/>
            <a:ext cx="58983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Tighten security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Temper expectations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Practice creative flexibility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Over communicate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Clarify everything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Extend “Gracious Space”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Take care of yourself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 descr="Survivor (American TV series) - Wikipedia">
            <a:extLst>
              <a:ext uri="{FF2B5EF4-FFF2-40B4-BE49-F238E27FC236}">
                <a16:creationId xmlns:a16="http://schemas.microsoft.com/office/drawing/2014/main" id="{2E9C0438-CB11-40E5-A48E-3FE81179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7" y="2729047"/>
            <a:ext cx="2366871" cy="27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81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,148,776 Rain Stock Photos, Pictures &amp; Royalty-Free Images - iStock">
            <a:extLst>
              <a:ext uri="{FF2B5EF4-FFF2-40B4-BE49-F238E27FC236}">
                <a16:creationId xmlns:a16="http://schemas.microsoft.com/office/drawing/2014/main" id="{A63959E5-6798-40CA-91E0-6E23399C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31" y="2085046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P Frame Table Top - Excel Image Group">
            <a:extLst>
              <a:ext uri="{FF2B5EF4-FFF2-40B4-BE49-F238E27FC236}">
                <a16:creationId xmlns:a16="http://schemas.microsoft.com/office/drawing/2014/main" id="{98E2F538-80C7-462F-909B-5CA41387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9527"/>
            <a:ext cx="6539163" cy="47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Remember: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C32660-C214-4227-9E62-FF057C545540}"/>
              </a:ext>
            </a:extLst>
          </p:cNvPr>
          <p:cNvSpPr txBox="1"/>
          <p:nvPr/>
        </p:nvSpPr>
        <p:spPr>
          <a:xfrm>
            <a:off x="4282830" y="2506651"/>
            <a:ext cx="52887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We’re all learning how to work in the rain!</a:t>
            </a:r>
            <a:endParaRPr lang="en-US" sz="5600" b="1" dirty="0">
              <a:solidFill>
                <a:schemeClr val="accent1">
                  <a:lumMod val="50000"/>
                </a:schemeClr>
              </a:solidFill>
              <a:latin typeface="Futura"/>
              <a:cs typeface="Arial" pitchFamily="34" charset="0"/>
            </a:endParaRPr>
          </a:p>
          <a:p>
            <a:endParaRPr lang="en-US" sz="5800" dirty="0">
              <a:solidFill>
                <a:srgbClr val="727A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3EBF35-6882-4755-A945-1FFC5B875880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254093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The Great Resignation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C01AAD-A23D-4018-86C9-01FB6A101CF4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B891CF-9AAC-4F1B-850E-EA3460840B31}"/>
              </a:ext>
            </a:extLst>
          </p:cNvPr>
          <p:cNvSpPr txBox="1">
            <a:spLocks/>
          </p:cNvSpPr>
          <p:nvPr/>
        </p:nvSpPr>
        <p:spPr>
          <a:xfrm>
            <a:off x="3657600" y="1483964"/>
            <a:ext cx="8176327" cy="537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By The Numbers…</a:t>
            </a:r>
          </a:p>
          <a:p>
            <a:pPr marL="461963" indent="-461963" algn="l">
              <a:buClr>
                <a:srgbClr val="DC8697"/>
              </a:buClr>
              <a:buFont typeface="Wingdings" panose="05000000000000000000" pitchFamily="2" charset="2"/>
              <a:buChar char="§"/>
            </a:pPr>
            <a:r>
              <a:rPr lang="en-US" dirty="0"/>
              <a:t>33 Million resigned since April 2021*</a:t>
            </a:r>
          </a:p>
          <a:p>
            <a:pPr marL="461963" indent="-461963" algn="l">
              <a:buClr>
                <a:srgbClr val="DC8697"/>
              </a:buClr>
              <a:buFont typeface="Wingdings" panose="05000000000000000000" pitchFamily="2" charset="2"/>
              <a:buChar char="§"/>
            </a:pPr>
            <a:r>
              <a:rPr lang="en-US" dirty="0"/>
              <a:t>1/5 of total U.S. Workforce*</a:t>
            </a:r>
          </a:p>
          <a:p>
            <a:pPr marL="461963" indent="-461963" algn="l">
              <a:buClr>
                <a:srgbClr val="DC8697"/>
              </a:buClr>
              <a:buFont typeface="Wingdings" panose="05000000000000000000" pitchFamily="2" charset="2"/>
              <a:buChar char="§"/>
            </a:pPr>
            <a:r>
              <a:rPr lang="en-US" dirty="0"/>
              <a:t>40% cited burnout</a:t>
            </a:r>
          </a:p>
          <a:p>
            <a:pPr marL="461963" indent="-461963" algn="l">
              <a:buClr>
                <a:srgbClr val="DC8697"/>
              </a:buClr>
              <a:buFont typeface="Wingdings" panose="05000000000000000000" pitchFamily="2" charset="2"/>
              <a:buChar char="§"/>
            </a:pPr>
            <a:r>
              <a:rPr lang="en-US" dirty="0"/>
              <a:t>34% cited organizational change</a:t>
            </a:r>
          </a:p>
          <a:p>
            <a:pPr marL="461963" indent="-461963" algn="l">
              <a:buClr>
                <a:srgbClr val="DC8697"/>
              </a:buClr>
              <a:buFont typeface="Wingdings" panose="05000000000000000000" pitchFamily="2" charset="2"/>
              <a:buChar char="§"/>
            </a:pPr>
            <a:r>
              <a:rPr lang="en-US" dirty="0"/>
              <a:t>20% cited lack of flexibility / recognition </a:t>
            </a:r>
          </a:p>
          <a:p>
            <a:pPr marL="461963" indent="-461963" algn="l">
              <a:buClr>
                <a:srgbClr val="DC8697"/>
              </a:buClr>
              <a:buFont typeface="Wingdings" panose="05000000000000000000" pitchFamily="2" charset="2"/>
              <a:buChar char="§"/>
            </a:pPr>
            <a:r>
              <a:rPr lang="en-US" dirty="0"/>
              <a:t>28% left without another job lined up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45043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500037"/>
            <a:ext cx="6334626" cy="1325563"/>
          </a:xfrm>
        </p:spPr>
        <p:txBody>
          <a:bodyPr>
            <a:noAutofit/>
          </a:bodyPr>
          <a:lstStyle/>
          <a:p>
            <a:r>
              <a:rPr lang="en-US" sz="4600" dirty="0">
                <a:solidFill>
                  <a:schemeClr val="bg1">
                    <a:lumMod val="50000"/>
                  </a:schemeClr>
                </a:solidFill>
              </a:rPr>
              <a:t>Thank You</a:t>
            </a:r>
            <a:br>
              <a:rPr lang="en-US" sz="4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600" dirty="0">
                <a:solidFill>
                  <a:schemeClr val="bg1">
                    <a:lumMod val="50000"/>
                  </a:schemeClr>
                </a:solidFill>
              </a:rPr>
              <a:t>For Attending!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2031463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8" descr="Push Button Glossy Red SVG Clip arts download - Download Clip Art, PNG Icon  Arts">
            <a:extLst>
              <a:ext uri="{FF2B5EF4-FFF2-40B4-BE49-F238E27FC236}">
                <a16:creationId xmlns:a16="http://schemas.microsoft.com/office/drawing/2014/main" id="{EAF0C10E-7B20-43A4-A69F-4272462D0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ow to improve the Q&amp;A Session at Your Next Event">
            <a:extLst>
              <a:ext uri="{FF2B5EF4-FFF2-40B4-BE49-F238E27FC236}">
                <a16:creationId xmlns:a16="http://schemas.microsoft.com/office/drawing/2014/main" id="{C5F284FF-3321-41AF-B8CA-C63F4C0D2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19886" b="12460"/>
          <a:stretch/>
        </p:blipFill>
        <p:spPr bwMode="auto">
          <a:xfrm>
            <a:off x="3468329" y="2488256"/>
            <a:ext cx="6917703" cy="38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91AA5-5CE8-4622-B8B2-C7A9DED23A69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</p:spTree>
    <p:extLst>
      <p:ext uri="{BB962C8B-B14F-4D97-AF65-F5344CB8AC3E}">
        <p14:creationId xmlns:p14="http://schemas.microsoft.com/office/powerpoint/2010/main" val="4200274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D7F0-6521-4ED3-93D9-854BC41A4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547258"/>
            <a:ext cx="6959100" cy="2387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Managing Hybrid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Attraction and Retention During The Great Resignation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90D44-04AF-4CBE-AC3B-CA70BBC9F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80" y="3209185"/>
            <a:ext cx="9144000" cy="17419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51C8E9"/>
                </a:solidFill>
              </a:rPr>
              <a:t>Tom Meier</a:t>
            </a:r>
          </a:p>
          <a:p>
            <a:r>
              <a:rPr lang="en-US" sz="3600" b="1" dirty="0" err="1">
                <a:solidFill>
                  <a:srgbClr val="51C8E9"/>
                </a:solidFill>
              </a:rPr>
              <a:t>Equis</a:t>
            </a:r>
            <a:r>
              <a:rPr lang="en-US" sz="3600" b="1" dirty="0">
                <a:solidFill>
                  <a:srgbClr val="51C8E9"/>
                </a:solidFill>
              </a:rPr>
              <a:t> Consulting</a:t>
            </a:r>
          </a:p>
        </p:txBody>
      </p:sp>
      <p:pic>
        <p:nvPicPr>
          <p:cNvPr id="1028" name="Picture 4" descr="Our hybrid workplace roadmap supports a flexible approach to work">
            <a:extLst>
              <a:ext uri="{FF2B5EF4-FFF2-40B4-BE49-F238E27FC236}">
                <a16:creationId xmlns:a16="http://schemas.microsoft.com/office/drawing/2014/main" id="{9141E915-079C-446F-8863-8883A6A5D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3018" r="16926"/>
          <a:stretch/>
        </p:blipFill>
        <p:spPr bwMode="auto">
          <a:xfrm rot="1153965">
            <a:off x="6901990" y="603339"/>
            <a:ext cx="2987441" cy="44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0A9568-04CF-489D-A684-089CD2171167}"/>
              </a:ext>
            </a:extLst>
          </p:cNvPr>
          <p:cNvSpPr txBox="1"/>
          <p:nvPr/>
        </p:nvSpPr>
        <p:spPr>
          <a:xfrm rot="1189393">
            <a:off x="7379263" y="3267109"/>
            <a:ext cx="142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AB7C"/>
                </a:solidFill>
              </a:rPr>
              <a:t>You Are</a:t>
            </a:r>
          </a:p>
          <a:p>
            <a:pPr algn="ctr"/>
            <a:r>
              <a:rPr lang="en-US" sz="2000" b="1" dirty="0">
                <a:solidFill>
                  <a:srgbClr val="FFAB7C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9555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We All Want More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C01AAD-A23D-4018-86C9-01FB6A101CF4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A01C4-B5AC-4B59-A328-ACA3FD7075E5}"/>
              </a:ext>
            </a:extLst>
          </p:cNvPr>
          <p:cNvSpPr txBox="1">
            <a:spLocks/>
          </p:cNvSpPr>
          <p:nvPr/>
        </p:nvSpPr>
        <p:spPr>
          <a:xfrm>
            <a:off x="3657600" y="1845513"/>
            <a:ext cx="5910378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Autonomy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Connection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Meaning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542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The Gallup 12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4A4A86-944D-463C-A975-62E2364FFC6B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</a:t>
            </a:r>
            <a:r>
              <a:rPr lang="en-US" sz="3000" b="1" i="1" u="sng" dirty="0">
                <a:solidFill>
                  <a:schemeClr val="bg1"/>
                </a:solidFill>
              </a:rPr>
              <a:t>retention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D6741D-5DFD-4ABE-8C9B-3EF4CDC8BDF1}"/>
              </a:ext>
            </a:extLst>
          </p:cNvPr>
          <p:cNvSpPr txBox="1">
            <a:spLocks/>
          </p:cNvSpPr>
          <p:nvPr/>
        </p:nvSpPr>
        <p:spPr>
          <a:xfrm>
            <a:off x="3657600" y="1593825"/>
            <a:ext cx="8087427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 know what is expected of me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 have the materials and equipment I need to do my work right.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At work, I have the opportunity to do what I do best every day.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In the past seven days, I have received recognition or praise.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My supervisor, or someone at work, seems to care about me as a person.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There is someone at work who encourages my development.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At work, my opinions seem to count.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The mission or purpose of my company makes me feel my job is important.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My associates or fellow employees are committed to doing quality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 have a best friend at work.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In the past six months, someone at work has talked to me about my progress.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arenR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In the past year, I have had opportunities at work to learn and grow.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6913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We All Want More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C01AAD-A23D-4018-86C9-01FB6A101CF4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A01C4-B5AC-4B59-A328-ACA3FD7075E5}"/>
              </a:ext>
            </a:extLst>
          </p:cNvPr>
          <p:cNvSpPr txBox="1">
            <a:spLocks/>
          </p:cNvSpPr>
          <p:nvPr/>
        </p:nvSpPr>
        <p:spPr>
          <a:xfrm>
            <a:off x="3657599" y="1845513"/>
            <a:ext cx="6774873" cy="412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AUTONOMY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Connection</a:t>
            </a:r>
          </a:p>
          <a:p>
            <a:pPr marL="857250" indent="-857250" algn="l">
              <a:buClr>
                <a:srgbClr val="DC8697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Meaning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0418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61F-6BEA-4470-AAF0-C43FFCB8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334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We All Want More…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69B816-58BC-4D94-87F6-2EBC98AA76FB}"/>
              </a:ext>
            </a:extLst>
          </p:cNvPr>
          <p:cNvSpPr/>
          <p:nvPr/>
        </p:nvSpPr>
        <p:spPr>
          <a:xfrm>
            <a:off x="156411" y="114300"/>
            <a:ext cx="3194384" cy="6623384"/>
          </a:xfrm>
          <a:prstGeom prst="roundRect">
            <a:avLst/>
          </a:prstGeom>
          <a:solidFill>
            <a:srgbClr val="51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8E9"/>
              </a:solidFill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A26C811-4ECE-4E52-9B26-959E0A3F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6570" y="5669882"/>
            <a:ext cx="998620" cy="9986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D1B3C-9F40-4425-8630-AFD36319F909}"/>
              </a:ext>
            </a:extLst>
          </p:cNvPr>
          <p:cNvCxnSpPr>
            <a:cxnSpLocks/>
          </p:cNvCxnSpPr>
          <p:nvPr/>
        </p:nvCxnSpPr>
        <p:spPr>
          <a:xfrm>
            <a:off x="3657600" y="1461837"/>
            <a:ext cx="6539163" cy="0"/>
          </a:xfrm>
          <a:prstGeom prst="line">
            <a:avLst/>
          </a:prstGeom>
          <a:ln w="66675">
            <a:solidFill>
              <a:srgbClr val="DC8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6F4209-E388-46F3-B04C-37065A579B50}"/>
              </a:ext>
            </a:extLst>
          </p:cNvPr>
          <p:cNvSpPr txBox="1"/>
          <p:nvPr/>
        </p:nvSpPr>
        <p:spPr>
          <a:xfrm>
            <a:off x="231134" y="1690688"/>
            <a:ext cx="26323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Managing Hybrid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Pave the path to retention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1D122B-E9EB-4F48-81DC-1781609B860C}"/>
              </a:ext>
            </a:extLst>
          </p:cNvPr>
          <p:cNvSpPr txBox="1">
            <a:spLocks/>
          </p:cNvSpPr>
          <p:nvPr/>
        </p:nvSpPr>
        <p:spPr>
          <a:xfrm>
            <a:off x="3670531" y="1849581"/>
            <a:ext cx="6865851" cy="424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Relentless “figure it out” problem solving driven by primary stressors and a lack of direction has caused us to demand choice and</a:t>
            </a:r>
          </a:p>
          <a:p>
            <a:pPr algn="l"/>
            <a:r>
              <a:rPr lang="en-US" sz="6000" b="1" dirty="0">
                <a:solidFill>
                  <a:srgbClr val="51C8E9"/>
                </a:solidFill>
              </a:rPr>
              <a:t>AUTONOMY</a:t>
            </a:r>
          </a:p>
          <a:p>
            <a:pPr algn="l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1763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54FFCCE483A42A000857861F67524" ma:contentTypeVersion="13" ma:contentTypeDescription="Create a new document." ma:contentTypeScope="" ma:versionID="c1ebf344a112d12eef1126586a715adc">
  <xsd:schema xmlns:xsd="http://www.w3.org/2001/XMLSchema" xmlns:xs="http://www.w3.org/2001/XMLSchema" xmlns:p="http://schemas.microsoft.com/office/2006/metadata/properties" xmlns:ns2="e3d58d20-4c73-43fe-ad52-825be3ac5fab" xmlns:ns3="87bad48d-d55d-4893-825e-aad9bd695d20" targetNamespace="http://schemas.microsoft.com/office/2006/metadata/properties" ma:root="true" ma:fieldsID="ddb4e6f651d504fccb3b452271518315" ns2:_="" ns3:_="">
    <xsd:import namespace="e3d58d20-4c73-43fe-ad52-825be3ac5fab"/>
    <xsd:import namespace="87bad48d-d55d-4893-825e-aad9bd695d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58d20-4c73-43fe-ad52-825be3ac5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ad48d-d55d-4893-825e-aad9bd695d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1B0CF-A33B-4746-8586-8E03C4534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58d20-4c73-43fe-ad52-825be3ac5fab"/>
    <ds:schemaRef ds:uri="87bad48d-d55d-4893-825e-aad9bd695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AE61D9-E79F-4E0D-8386-BE0D7E8888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3C5DBA-A283-4D29-B24D-C5AADA72FB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2204</Words>
  <Application>Microsoft Office PowerPoint</Application>
  <PresentationFormat>Widescreen</PresentationFormat>
  <Paragraphs>468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Corbel</vt:lpstr>
      <vt:lpstr>Futura</vt:lpstr>
      <vt:lpstr>Open Sans</vt:lpstr>
      <vt:lpstr>Wingdings</vt:lpstr>
      <vt:lpstr>Office Theme</vt:lpstr>
      <vt:lpstr>Managing Hybrid Attraction and Retention During The Great Resignation</vt:lpstr>
      <vt:lpstr>Quote For Today</vt:lpstr>
      <vt:lpstr>Pandemonium</vt:lpstr>
      <vt:lpstr>Pandemonium</vt:lpstr>
      <vt:lpstr>The Great Resignation</vt:lpstr>
      <vt:lpstr>We All Want More</vt:lpstr>
      <vt:lpstr>The Gallup 12</vt:lpstr>
      <vt:lpstr>We All Want More</vt:lpstr>
      <vt:lpstr>We All Want More…</vt:lpstr>
      <vt:lpstr>Autonomy Looks Like</vt:lpstr>
      <vt:lpstr>Autonomy</vt:lpstr>
      <vt:lpstr>We All Want More</vt:lpstr>
      <vt:lpstr>We All Want More…</vt:lpstr>
      <vt:lpstr>Connection Looks Like</vt:lpstr>
      <vt:lpstr>Connection</vt:lpstr>
      <vt:lpstr>We All Want More</vt:lpstr>
      <vt:lpstr>We All Want More…</vt:lpstr>
      <vt:lpstr>Meaning Looks Like</vt:lpstr>
      <vt:lpstr>Meaning</vt:lpstr>
      <vt:lpstr>Meaning</vt:lpstr>
      <vt:lpstr>PowerPoint Presentation</vt:lpstr>
      <vt:lpstr>Cajun Navy Houston</vt:lpstr>
      <vt:lpstr>Beached Whale Brazil</vt:lpstr>
      <vt:lpstr>Blood Drive Las Vegas</vt:lpstr>
      <vt:lpstr>Beach Cleanup San Juan</vt:lpstr>
      <vt:lpstr>Tornado Relief Mayfield</vt:lpstr>
      <vt:lpstr>Pet Fire Rescue Denver</vt:lpstr>
      <vt:lpstr>Pulse Check</vt:lpstr>
      <vt:lpstr>Half Full</vt:lpstr>
      <vt:lpstr>Half Empty</vt:lpstr>
      <vt:lpstr>The Stigma</vt:lpstr>
      <vt:lpstr>The Stigma</vt:lpstr>
      <vt:lpstr>The Bias</vt:lpstr>
      <vt:lpstr>The Bias</vt:lpstr>
      <vt:lpstr>W@H Personality Types</vt:lpstr>
      <vt:lpstr>W@H Personality Types</vt:lpstr>
      <vt:lpstr>W@H Personality Types</vt:lpstr>
      <vt:lpstr>W@H Personality Types</vt:lpstr>
      <vt:lpstr>W@H Personality Types</vt:lpstr>
      <vt:lpstr>W@H Personality Types</vt:lpstr>
      <vt:lpstr>W@H Challenges</vt:lpstr>
      <vt:lpstr>W@H Best Practices</vt:lpstr>
      <vt:lpstr>W@H Best Practices</vt:lpstr>
      <vt:lpstr>W@H Best Practices</vt:lpstr>
      <vt:lpstr>W@H Best Practices</vt:lpstr>
      <vt:lpstr>W@H Best Practices</vt:lpstr>
      <vt:lpstr>W@H Best Practices</vt:lpstr>
      <vt:lpstr>Long-Haul Skills</vt:lpstr>
      <vt:lpstr>Remember:</vt:lpstr>
      <vt:lpstr>Thank You For Attending!</vt:lpstr>
      <vt:lpstr>Managing Hybrid Attraction and Retention During The Great Resignation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HEADER</dc:title>
  <dc:creator>Taylor Meyers</dc:creator>
  <cp:lastModifiedBy>Tom Meier</cp:lastModifiedBy>
  <cp:revision>89</cp:revision>
  <dcterms:created xsi:type="dcterms:W3CDTF">2022-03-25T16:39:40Z</dcterms:created>
  <dcterms:modified xsi:type="dcterms:W3CDTF">2022-04-14T22:07:09Z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0x01010041954FFCCE483A42A000857861F67524</vt:lpwstr>
  </property>
</Properties>
</file>